
<file path=[Content_Types].xml><?xml version="1.0" encoding="utf-8"?>
<Types xmlns="http://schemas.openxmlformats.org/package/2006/content-types">
  <Default Extension="xml" ContentType="application/xml"/>
  <Default Extension="mov" ContentType="video/unknown"/>
  <Default Extension="jpeg" ContentType="image/jpeg"/>
  <Default Extension="rels" ContentType="application/vnd.openxmlformats-package.relationships+xml"/>
  <Default Extension="mp4" ContentType="video/unknown"/>
  <Default Extension="emf" ContentType="image/x-emf"/>
  <Default Extension="vml" ContentType="application/vnd.openxmlformats-officedocument.vmlDrawing"/>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99" r:id="rId3"/>
    <p:sldId id="257" r:id="rId4"/>
    <p:sldId id="258" r:id="rId5"/>
    <p:sldId id="259" r:id="rId6"/>
    <p:sldId id="293" r:id="rId7"/>
    <p:sldId id="294" r:id="rId8"/>
    <p:sldId id="290" r:id="rId9"/>
    <p:sldId id="274" r:id="rId10"/>
    <p:sldId id="273" r:id="rId11"/>
    <p:sldId id="276" r:id="rId12"/>
    <p:sldId id="300" r:id="rId13"/>
    <p:sldId id="277" r:id="rId14"/>
    <p:sldId id="278" r:id="rId15"/>
    <p:sldId id="285" r:id="rId16"/>
    <p:sldId id="261" r:id="rId17"/>
    <p:sldId id="279" r:id="rId18"/>
    <p:sldId id="286" r:id="rId19"/>
    <p:sldId id="298" r:id="rId20"/>
    <p:sldId id="289" r:id="rId21"/>
    <p:sldId id="287" r:id="rId22"/>
    <p:sldId id="296" r:id="rId23"/>
    <p:sldId id="288" r:id="rId24"/>
    <p:sldId id="297" r:id="rId25"/>
    <p:sldId id="260" r:id="rId26"/>
    <p:sldId id="280" r:id="rId27"/>
    <p:sldId id="291" r:id="rId28"/>
    <p:sldId id="262" r:id="rId29"/>
    <p:sldId id="264" r:id="rId30"/>
    <p:sldId id="281" r:id="rId31"/>
    <p:sldId id="265" r:id="rId32"/>
    <p:sldId id="266" r:id="rId33"/>
    <p:sldId id="267" r:id="rId34"/>
    <p:sldId id="268" r:id="rId35"/>
    <p:sldId id="283" r:id="rId36"/>
    <p:sldId id="269" r:id="rId37"/>
    <p:sldId id="270" r:id="rId38"/>
    <p:sldId id="292" r:id="rId39"/>
    <p:sldId id="295" r:id="rId40"/>
    <p:sldId id="272" r:id="rId41"/>
    <p:sldId id="282" r:id="rId42"/>
    <p:sldId id="284" r:id="rId43"/>
  </p:sldIdLst>
  <p:sldSz cx="13004800" cy="9753600"/>
  <p:notesSz cx="6858000" cy="9144000"/>
  <p:defaultTextStyle>
    <a:lvl1pPr>
      <a:defRPr sz="2400">
        <a:uFill>
          <a:solidFill/>
        </a:uFill>
        <a:latin typeface="Arial"/>
        <a:ea typeface="Arial"/>
        <a:cs typeface="Arial"/>
        <a:sym typeface="Arial"/>
      </a:defRPr>
    </a:lvl1pPr>
    <a:lvl2pPr indent="457200">
      <a:defRPr sz="2400">
        <a:uFill>
          <a:solidFill/>
        </a:uFill>
        <a:latin typeface="Arial"/>
        <a:ea typeface="Arial"/>
        <a:cs typeface="Arial"/>
        <a:sym typeface="Arial"/>
      </a:defRPr>
    </a:lvl2pPr>
    <a:lvl3pPr indent="914400">
      <a:defRPr sz="2400">
        <a:uFill>
          <a:solidFill/>
        </a:uFill>
        <a:latin typeface="Arial"/>
        <a:ea typeface="Arial"/>
        <a:cs typeface="Arial"/>
        <a:sym typeface="Arial"/>
      </a:defRPr>
    </a:lvl3pPr>
    <a:lvl4pPr indent="1371600">
      <a:defRPr sz="2400">
        <a:uFill>
          <a:solidFill/>
        </a:uFill>
        <a:latin typeface="Arial"/>
        <a:ea typeface="Arial"/>
        <a:cs typeface="Arial"/>
        <a:sym typeface="Arial"/>
      </a:defRPr>
    </a:lvl4pPr>
    <a:lvl5pPr indent="1828800">
      <a:defRPr sz="2400">
        <a:uFill>
          <a:solidFill/>
        </a:uFill>
        <a:latin typeface="Arial"/>
        <a:ea typeface="Arial"/>
        <a:cs typeface="Arial"/>
        <a:sym typeface="Arial"/>
      </a:defRPr>
    </a:lvl5pPr>
    <a:lvl6pPr indent="2286000">
      <a:defRPr sz="2400">
        <a:uFill>
          <a:solidFill/>
        </a:uFill>
        <a:latin typeface="Arial"/>
        <a:ea typeface="Arial"/>
        <a:cs typeface="Arial"/>
        <a:sym typeface="Arial"/>
      </a:defRPr>
    </a:lvl6pPr>
    <a:lvl7pPr indent="2743200">
      <a:defRPr sz="2400">
        <a:uFill>
          <a:solidFill/>
        </a:uFill>
        <a:latin typeface="Arial"/>
        <a:ea typeface="Arial"/>
        <a:cs typeface="Arial"/>
        <a:sym typeface="Arial"/>
      </a:defRPr>
    </a:lvl7pPr>
    <a:lvl8pPr indent="3200400">
      <a:defRPr sz="2400">
        <a:uFill>
          <a:solidFill/>
        </a:uFill>
        <a:latin typeface="Arial"/>
        <a:ea typeface="Arial"/>
        <a:cs typeface="Arial"/>
        <a:sym typeface="Arial"/>
      </a:defRPr>
    </a:lvl8pPr>
    <a:lvl9pPr indent="3657600">
      <a:defRPr sz="2400">
        <a:uFill>
          <a:solidFill/>
        </a:u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D9"/>
          </a:solidFill>
        </a:fill>
      </a:tcStyle>
    </a:wholeTbl>
    <a:band2H>
      <a:tcTxStyle/>
      <a:tcStyle>
        <a:tcBdr/>
        <a:fill>
          <a:solidFill>
            <a:srgbClr val="E7E7ED"/>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D2D8A"/>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D2D8A"/>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D2D8A"/>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BE0E3"/>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BBE0E3"/>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5" autoAdjust="0"/>
    <p:restoredTop sz="78750" autoAdjust="0"/>
  </p:normalViewPr>
  <p:slideViewPr>
    <p:cSldViewPr snapToGrid="0" snapToObjects="1">
      <p:cViewPr varScale="1">
        <p:scale>
          <a:sx n="108" d="100"/>
          <a:sy n="108" d="100"/>
        </p:scale>
        <p:origin x="-184" y="-128"/>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2" name="Shape 4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254240878"/>
      </p:ext>
    </p:extLst>
  </p:cSld>
  <p:clrMap bg1="lt1" tx1="dk1" bg2="lt2" tx2="dk2" accent1="accent1" accent2="accent2" accent3="accent3" accent4="accent4" accent5="accent5" accent6="accent6" hlink="hlink" folHlink="folHlink"/>
  <p:notesStyle>
    <a:lvl1pPr defTabSz="457200">
      <a:lnSpc>
        <a:spcPct val="125000"/>
      </a:lnSpc>
      <a:defRPr sz="3400">
        <a:latin typeface="+mj-lt"/>
        <a:ea typeface="+mj-ea"/>
        <a:cs typeface="+mj-cs"/>
        <a:sym typeface="Avenir Roman"/>
      </a:defRPr>
    </a:lvl1pPr>
    <a:lvl2pPr indent="228600" defTabSz="457200">
      <a:lnSpc>
        <a:spcPct val="125000"/>
      </a:lnSpc>
      <a:defRPr sz="3400">
        <a:latin typeface="+mj-lt"/>
        <a:ea typeface="+mj-ea"/>
        <a:cs typeface="+mj-cs"/>
        <a:sym typeface="Avenir Roman"/>
      </a:defRPr>
    </a:lvl2pPr>
    <a:lvl3pPr indent="457200" defTabSz="457200">
      <a:lnSpc>
        <a:spcPct val="125000"/>
      </a:lnSpc>
      <a:defRPr sz="3400">
        <a:latin typeface="+mj-lt"/>
        <a:ea typeface="+mj-ea"/>
        <a:cs typeface="+mj-cs"/>
        <a:sym typeface="Avenir Roman"/>
      </a:defRPr>
    </a:lvl3pPr>
    <a:lvl4pPr indent="685800" defTabSz="457200">
      <a:lnSpc>
        <a:spcPct val="125000"/>
      </a:lnSpc>
      <a:defRPr sz="3400">
        <a:latin typeface="+mj-lt"/>
        <a:ea typeface="+mj-ea"/>
        <a:cs typeface="+mj-cs"/>
        <a:sym typeface="Avenir Roman"/>
      </a:defRPr>
    </a:lvl4pPr>
    <a:lvl5pPr indent="914400" defTabSz="457200">
      <a:lnSpc>
        <a:spcPct val="125000"/>
      </a:lnSpc>
      <a:defRPr sz="3400">
        <a:latin typeface="+mj-lt"/>
        <a:ea typeface="+mj-ea"/>
        <a:cs typeface="+mj-cs"/>
        <a:sym typeface="Avenir Roman"/>
      </a:defRPr>
    </a:lvl5pPr>
    <a:lvl6pPr indent="1143000" defTabSz="457200">
      <a:lnSpc>
        <a:spcPct val="125000"/>
      </a:lnSpc>
      <a:defRPr sz="3400">
        <a:latin typeface="+mj-lt"/>
        <a:ea typeface="+mj-ea"/>
        <a:cs typeface="+mj-cs"/>
        <a:sym typeface="Avenir Roman"/>
      </a:defRPr>
    </a:lvl6pPr>
    <a:lvl7pPr indent="1371600" defTabSz="457200">
      <a:lnSpc>
        <a:spcPct val="125000"/>
      </a:lnSpc>
      <a:defRPr sz="3400">
        <a:latin typeface="+mj-lt"/>
        <a:ea typeface="+mj-ea"/>
        <a:cs typeface="+mj-cs"/>
        <a:sym typeface="Avenir Roman"/>
      </a:defRPr>
    </a:lvl7pPr>
    <a:lvl8pPr indent="1600200" defTabSz="457200">
      <a:lnSpc>
        <a:spcPct val="125000"/>
      </a:lnSpc>
      <a:defRPr sz="3400">
        <a:latin typeface="+mj-lt"/>
        <a:ea typeface="+mj-ea"/>
        <a:cs typeface="+mj-cs"/>
        <a:sym typeface="Avenir Roman"/>
      </a:defRPr>
    </a:lvl8pPr>
    <a:lvl9pPr indent="1828800" defTabSz="457200">
      <a:lnSpc>
        <a:spcPct val="125000"/>
      </a:lnSpc>
      <a:defRPr sz="3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www.nature.com/news/1998/030428/full/news030428-19.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www.nature.com/news/1998/030428/full/news030428-19.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student.societyforscience.org/article/its-math-world-animal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400" dirty="0" smtClean="0">
              <a:latin typeface="+mj-lt"/>
              <a:ea typeface="+mj-ea"/>
              <a:cs typeface="+mj-cs"/>
              <a:sym typeface="Avenir Roman"/>
            </a:endParaRPr>
          </a:p>
          <a:p>
            <a:r>
              <a:rPr lang="en-US" sz="3400" dirty="0" smtClean="0">
                <a:latin typeface="+mj-lt"/>
                <a:ea typeface="+mj-ea"/>
                <a:cs typeface="+mj-cs"/>
                <a:sym typeface="Avenir Roman"/>
              </a:rPr>
              <a:t>Researchers in Kenya's </a:t>
            </a:r>
            <a:r>
              <a:rPr lang="en-US" sz="3400" dirty="0" err="1" smtClean="0">
                <a:latin typeface="+mj-lt"/>
                <a:ea typeface="+mj-ea"/>
                <a:cs typeface="+mj-cs"/>
                <a:sym typeface="Avenir Roman"/>
              </a:rPr>
              <a:t>Amboseli</a:t>
            </a:r>
            <a:r>
              <a:rPr lang="en-US" sz="3400" dirty="0" smtClean="0">
                <a:latin typeface="+mj-lt"/>
                <a:ea typeface="+mj-ea"/>
                <a:cs typeface="+mj-cs"/>
                <a:sym typeface="Avenir Roman"/>
              </a:rPr>
              <a:t> National Park used a camouflaged loud speaker to play the same phrase in different voices and languages.</a:t>
            </a:r>
          </a:p>
          <a:p>
            <a:r>
              <a:rPr lang="en-US" sz="3400" dirty="0" smtClean="0">
                <a:latin typeface="+mj-lt"/>
                <a:ea typeface="+mj-ea"/>
                <a:cs typeface="+mj-cs"/>
                <a:sym typeface="Avenir Roman"/>
              </a:rPr>
              <a:t>They found the elephants were more frightened and moved away from the sound of adult males, who are more likely to be hunters, rather than women or children.</a:t>
            </a:r>
          </a:p>
          <a:p>
            <a:endParaRPr lang="en-US" sz="3400" dirty="0" smtClean="0">
              <a:latin typeface="+mj-lt"/>
              <a:ea typeface="+mj-ea"/>
              <a:cs typeface="+mj-cs"/>
              <a:sym typeface="Avenir Roman"/>
            </a:endParaRPr>
          </a:p>
          <a:p>
            <a:r>
              <a:rPr lang="en-US" sz="3400" dirty="0" smtClean="0">
                <a:latin typeface="+mj-lt"/>
                <a:ea typeface="+mj-ea"/>
                <a:cs typeface="+mj-cs"/>
                <a:sym typeface="Avenir Roman"/>
              </a:rPr>
              <a:t>Elephants reacted when they heard the language of the </a:t>
            </a:r>
            <a:r>
              <a:rPr lang="en-US" sz="3400" dirty="0" err="1" smtClean="0">
                <a:latin typeface="+mj-lt"/>
                <a:ea typeface="+mj-ea"/>
                <a:cs typeface="+mj-cs"/>
                <a:sym typeface="Avenir Roman"/>
              </a:rPr>
              <a:t>Masai</a:t>
            </a:r>
            <a:r>
              <a:rPr lang="en-US" sz="3400" dirty="0" smtClean="0">
                <a:latin typeface="+mj-lt"/>
                <a:ea typeface="+mj-ea"/>
                <a:cs typeface="+mj-cs"/>
                <a:sym typeface="Avenir Roman"/>
              </a:rPr>
              <a:t> cattle rearing tribe, who they compete with for land, food and water, </a:t>
            </a:r>
          </a:p>
          <a:p>
            <a:r>
              <a:rPr lang="en-US" sz="3400" dirty="0" smtClean="0">
                <a:latin typeface="+mj-lt"/>
                <a:ea typeface="+mj-ea"/>
                <a:cs typeface="+mj-cs"/>
                <a:sym typeface="Avenir Roman"/>
              </a:rPr>
              <a:t>but remained still for the </a:t>
            </a:r>
            <a:r>
              <a:rPr lang="en-US" sz="3400" dirty="0" err="1" smtClean="0">
                <a:latin typeface="+mj-lt"/>
                <a:ea typeface="+mj-ea"/>
                <a:cs typeface="+mj-cs"/>
                <a:sym typeface="Avenir Roman"/>
              </a:rPr>
              <a:t>Kamba</a:t>
            </a:r>
            <a:r>
              <a:rPr lang="en-US" sz="3400" dirty="0" smtClean="0">
                <a:latin typeface="+mj-lt"/>
                <a:ea typeface="+mj-ea"/>
                <a:cs typeface="+mj-cs"/>
                <a:sym typeface="Avenir Roman"/>
              </a:rPr>
              <a:t> tribe - crop farmers they don't come into conflict with</a:t>
            </a:r>
            <a:endParaRPr lang="en-US" dirty="0"/>
          </a:p>
        </p:txBody>
      </p:sp>
    </p:spTree>
    <p:extLst>
      <p:ext uri="{BB962C8B-B14F-4D97-AF65-F5344CB8AC3E}">
        <p14:creationId xmlns:p14="http://schemas.microsoft.com/office/powerpoint/2010/main" val="53344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400" dirty="0" smtClean="0">
                <a:latin typeface="+mj-lt"/>
                <a:ea typeface="+mj-ea"/>
                <a:cs typeface="+mj-cs"/>
                <a:sym typeface="Avenir Roman"/>
              </a:rPr>
              <a:t>Scarf, a postdoctoral researcher in the Department of Psychology at the University of </a:t>
            </a:r>
            <a:r>
              <a:rPr lang="en-US" sz="3400" dirty="0" err="1" smtClean="0">
                <a:latin typeface="+mj-lt"/>
                <a:ea typeface="+mj-ea"/>
                <a:cs typeface="+mj-cs"/>
                <a:sym typeface="Avenir Roman"/>
              </a:rPr>
              <a:t>Otago</a:t>
            </a:r>
            <a:r>
              <a:rPr lang="en-US" sz="3400" dirty="0" smtClean="0">
                <a:latin typeface="+mj-lt"/>
                <a:ea typeface="+mj-ea"/>
                <a:cs typeface="+mj-cs"/>
                <a:sym typeface="Avenir Roman"/>
              </a:rPr>
              <a:t>, began the study by first teaching pigeons how to order the numbers 1, 2 and 3.</a:t>
            </a:r>
          </a:p>
          <a:p>
            <a:endParaRPr lang="en-US" sz="3400" dirty="0" smtClean="0">
              <a:latin typeface="+mj-lt"/>
              <a:ea typeface="+mj-ea"/>
              <a:cs typeface="+mj-cs"/>
              <a:sym typeface="Avenir Roman"/>
            </a:endParaRPr>
          </a:p>
          <a:p>
            <a:r>
              <a:rPr lang="en-US" sz="3400" dirty="0" smtClean="0">
                <a:latin typeface="+mj-lt"/>
                <a:ea typeface="+mj-ea"/>
                <a:cs typeface="+mj-cs"/>
                <a:sym typeface="Avenir Roman"/>
              </a:rPr>
              <a:t>To do this, they presented the pigeons with three images containing one, two, or three objects. All three images appeared at once on a touch screen and the pigeons pecked the screen to make a response. If they correctly accomplished the task -- pecking the images in ascending order -- they received a wheat snack.</a:t>
            </a:r>
          </a:p>
          <a:p>
            <a:endParaRPr lang="en-US" sz="3400" dirty="0" smtClean="0">
              <a:latin typeface="+mj-lt"/>
              <a:ea typeface="+mj-ea"/>
              <a:cs typeface="+mj-cs"/>
              <a:sym typeface="Avenir Roman"/>
            </a:endParaRPr>
          </a:p>
          <a:p>
            <a:r>
              <a:rPr lang="en-US" sz="3400" dirty="0" smtClean="0">
                <a:latin typeface="+mj-lt"/>
                <a:ea typeface="+mj-ea"/>
                <a:cs typeface="+mj-cs"/>
                <a:sym typeface="Avenir Roman"/>
              </a:rPr>
              <a:t>Next, the researchers upped the ante, to see whether or not pigeons had just learned to order 1, 2, and 3, or if they'd learned a more abstract rule. Scarf and his team presented the pigeons with pairs of images containing 1, 2, 3, 4, 5, 6, 7, 8, or 9 objects. The pigeons again had to pair the items in ascending order. For example, if a pigeon saw 8 and 5, it had to peck the objects representing 5 first.</a:t>
            </a:r>
            <a:endParaRPr lang="en-US" dirty="0"/>
          </a:p>
        </p:txBody>
      </p:sp>
    </p:spTree>
    <p:extLst>
      <p:ext uri="{BB962C8B-B14F-4D97-AF65-F5344CB8AC3E}">
        <p14:creationId xmlns:p14="http://schemas.microsoft.com/office/powerpoint/2010/main" val="2439336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sz="2800" dirty="0" smtClean="0"/>
              <a:t>Salamanders, given a choice between tubes containing two </a:t>
            </a:r>
            <a:r>
              <a:rPr lang="en-US" sz="2800" dirty="0" err="1" smtClean="0"/>
              <a:t>fruitflies</a:t>
            </a:r>
            <a:r>
              <a:rPr lang="en-US" sz="2800" dirty="0" smtClean="0"/>
              <a:t> or three, lunge at the tube of three. doi:10.1007/s10071-003-0167-x (2003).</a:t>
            </a:r>
          </a:p>
          <a:p>
            <a:pPr lvl="0">
              <a:defRPr sz="1800"/>
            </a:pPr>
            <a:r>
              <a:rPr lang="en-US" sz="2800" dirty="0" smtClean="0"/>
              <a:t>The addition of salamanders to the list of animals with natural mathematical abilities hints that some notion of number evolved at least 28 million years ago</a:t>
            </a:r>
          </a:p>
          <a:p>
            <a:pPr lvl="0">
              <a:defRPr sz="1800"/>
            </a:pPr>
            <a:r>
              <a:rPr lang="en-US" sz="2800" u="sng" dirty="0" smtClean="0">
                <a:solidFill>
                  <a:srgbClr val="009999"/>
                </a:solidFill>
                <a:uFill>
                  <a:solidFill>
                    <a:srgbClr val="009999"/>
                  </a:solidFill>
                </a:uFill>
                <a:hlinkClick r:id="rId3"/>
              </a:rPr>
              <a:t>http://www.nature.com/news/1998/030428/full/news030428-19.html</a:t>
            </a:r>
          </a:p>
          <a:p>
            <a:endParaRPr lang="en-US" dirty="0"/>
          </a:p>
        </p:txBody>
      </p:sp>
    </p:spTree>
    <p:extLst>
      <p:ext uri="{BB962C8B-B14F-4D97-AF65-F5344CB8AC3E}">
        <p14:creationId xmlns:p14="http://schemas.microsoft.com/office/powerpoint/2010/main" val="3236783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prstGeom prst="rect">
            <a:avLst/>
          </a:prstGeom>
        </p:spPr>
        <p:txBody>
          <a:bodyPr/>
          <a:lstStyle/>
          <a:p>
            <a:pPr lvl="0"/>
            <a:endParaRPr/>
          </a:p>
        </p:txBody>
      </p:sp>
      <p:sp>
        <p:nvSpPr>
          <p:cNvPr id="63" name="Shape 63"/>
          <p:cNvSpPr>
            <a:spLocks noGrp="1"/>
          </p:cNvSpPr>
          <p:nvPr>
            <p:ph type="body" sz="quarter" idx="1"/>
          </p:nvPr>
        </p:nvSpPr>
        <p:spPr>
          <a:prstGeom prst="rect">
            <a:avLst/>
          </a:prstGeom>
        </p:spPr>
        <p:txBody>
          <a:bodyPr/>
          <a:lstStyle/>
          <a:p>
            <a:pPr lvl="0">
              <a:defRPr sz="1800"/>
            </a:pPr>
            <a:endParaRPr sz="2600" u="sng" dirty="0">
              <a:solidFill>
                <a:srgbClr val="009999"/>
              </a:solidFill>
              <a:uFill>
                <a:solidFill>
                  <a:srgbClr val="009999"/>
                </a:solidFill>
              </a:uFill>
              <a:hlinkClick r:id="rId3"/>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prstGeom prst="rect">
            <a:avLst/>
          </a:prstGeom>
        </p:spPr>
        <p:txBody>
          <a:bodyPr/>
          <a:lstStyle/>
          <a:p>
            <a:pPr lvl="0"/>
            <a:endParaRPr/>
          </a:p>
        </p:txBody>
      </p:sp>
      <p:sp>
        <p:nvSpPr>
          <p:cNvPr id="78" name="Shape 78"/>
          <p:cNvSpPr>
            <a:spLocks noGrp="1"/>
          </p:cNvSpPr>
          <p:nvPr>
            <p:ph type="body" sz="quarter" idx="1"/>
          </p:nvPr>
        </p:nvSpPr>
        <p:spPr>
          <a:prstGeom prst="rect">
            <a:avLst/>
          </a:prstGeom>
        </p:spPr>
        <p:txBody>
          <a:bodyPr/>
          <a:lstStyle/>
          <a:p>
            <a:pPr lvl="0">
              <a:defRPr sz="1800"/>
            </a:pPr>
            <a:r>
              <a:rPr sz="3400" u="sng" dirty="0">
                <a:solidFill>
                  <a:srgbClr val="009999"/>
                </a:solidFill>
                <a:uFill>
                  <a:solidFill>
                    <a:srgbClr val="009999"/>
                  </a:solidFill>
                </a:uFill>
                <a:hlinkClick r:id="rId3"/>
              </a:rPr>
              <a:t>https://student.societyforscience.org/article/its-math-world-animals</a:t>
            </a:r>
            <a:endParaRPr sz="3400" dirty="0">
              <a:solidFill>
                <a:srgbClr val="009999"/>
              </a:solidFill>
            </a:endParaRPr>
          </a:p>
          <a:p>
            <a:pPr lvl="0">
              <a:defRPr sz="1800"/>
            </a:pPr>
            <a:endParaRPr sz="3400" dirty="0">
              <a:solidFill>
                <a:srgbClr val="009999"/>
              </a:solidFill>
            </a:endParaRPr>
          </a:p>
          <a:p>
            <a:pPr lvl="0">
              <a:defRPr sz="1800"/>
            </a:pPr>
            <a:r>
              <a:rPr sz="3400" dirty="0">
                <a:solidFill>
                  <a:srgbClr val="009999"/>
                </a:solidFill>
              </a:rPr>
              <a:t>http://colgate.imodules.com/s/801/scene_inside.aspx?sid=801&amp;gid=1&amp;pgid=1250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sz="3600" dirty="0" smtClean="0">
                <a:solidFill>
                  <a:srgbClr val="252525"/>
                </a:solidFill>
              </a:rPr>
              <a:t>Male hartebeest strenuously defend their territories; they often stand on open, elevated areas to keep a lookout for intruders. Should a territorial male be challenged, a fight may develop. The hartebeest with its stout horns, short, strong neck and heavily muscled shoulders, is well-prepared for fighting. If the dispute over a territory is serious and both males are prepared to fight over it, severe injury may result.</a:t>
            </a:r>
          </a:p>
          <a:p>
            <a:endParaRPr lang="en-US" dirty="0"/>
          </a:p>
        </p:txBody>
      </p:sp>
    </p:spTree>
    <p:extLst>
      <p:ext uri="{BB962C8B-B14F-4D97-AF65-F5344CB8AC3E}">
        <p14:creationId xmlns:p14="http://schemas.microsoft.com/office/powerpoint/2010/main" val="2648269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3400" dirty="0" smtClean="0">
                <a:latin typeface="+mj-lt"/>
                <a:ea typeface="+mj-ea"/>
                <a:cs typeface="+mj-cs"/>
                <a:sym typeface="Avenir Roman"/>
              </a:rPr>
              <a:t>Only a few studies have shown that animals can learn symbols, similar to our digits, to represent the number of things, but they do this only after prolonged training.</a:t>
            </a:r>
            <a:endParaRPr lang="en-US" dirty="0" smtClean="0"/>
          </a:p>
          <a:p>
            <a:endParaRPr lang="en-US" dirty="0"/>
          </a:p>
        </p:txBody>
      </p:sp>
    </p:spTree>
    <p:extLst>
      <p:ext uri="{BB962C8B-B14F-4D97-AF65-F5344CB8AC3E}">
        <p14:creationId xmlns:p14="http://schemas.microsoft.com/office/powerpoint/2010/main" val="835134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400" dirty="0" smtClean="0">
                <a:latin typeface="+mj-lt"/>
                <a:ea typeface="+mj-ea"/>
                <a:cs typeface="+mj-cs"/>
                <a:sym typeface="Avenir Roman"/>
              </a:rPr>
              <a:t>Number represents one of the abstract properties of items or events in the environment</a:t>
            </a:r>
          </a:p>
          <a:p>
            <a:endParaRPr lang="en-US" sz="3400" dirty="0" smtClean="0">
              <a:latin typeface="+mj-lt"/>
              <a:ea typeface="+mj-ea"/>
              <a:cs typeface="+mj-cs"/>
              <a:sym typeface="Avenir Roman"/>
            </a:endParaRPr>
          </a:p>
          <a:p>
            <a:r>
              <a:rPr lang="en-US" sz="3400" dirty="0" smtClean="0">
                <a:latin typeface="+mj-lt"/>
                <a:ea typeface="+mj-ea"/>
                <a:cs typeface="+mj-cs"/>
                <a:sym typeface="Avenir Roman"/>
              </a:rPr>
              <a:t>"five" might be our verbal label to describe a group of large oranges, a line of small pebbles, a series of whistles, or how many times we knock on a door.</a:t>
            </a:r>
          </a:p>
          <a:p>
            <a:endParaRPr lang="en-US" sz="3400" dirty="0" smtClean="0">
              <a:latin typeface="+mj-lt"/>
              <a:ea typeface="+mj-ea"/>
              <a:cs typeface="+mj-cs"/>
              <a:sym typeface="Avenir Roman"/>
            </a:endParaRPr>
          </a:p>
          <a:p>
            <a:r>
              <a:rPr lang="en-US" sz="3400" dirty="0" smtClean="0">
                <a:latin typeface="+mj-lt"/>
                <a:ea typeface="+mj-ea"/>
                <a:cs typeface="+mj-cs"/>
                <a:sym typeface="Avenir Roman"/>
              </a:rPr>
              <a:t>Only a few studies have shown that animals can learn symbols, similar to our digits, to represent the number of things, but they do this only after prolonged training.</a:t>
            </a:r>
            <a:endParaRPr lang="en-US" dirty="0"/>
          </a:p>
        </p:txBody>
      </p:sp>
    </p:spTree>
    <p:extLst>
      <p:ext uri="{BB962C8B-B14F-4D97-AF65-F5344CB8AC3E}">
        <p14:creationId xmlns:p14="http://schemas.microsoft.com/office/powerpoint/2010/main" val="18653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Dolphins use sonar</a:t>
            </a:r>
            <a:r>
              <a:rPr lang="en-US" baseline="0" dirty="0" smtClean="0"/>
              <a:t> to hunt and locate fish, but use bubbles to ‘herd’ fish close together.</a:t>
            </a:r>
          </a:p>
          <a:p>
            <a:endParaRPr lang="en-US" baseline="0" dirty="0" smtClean="0"/>
          </a:p>
          <a:p>
            <a:r>
              <a:rPr lang="en-US" baseline="0" dirty="0" smtClean="0"/>
              <a:t>Human sonar systems are confused by bubbles as they scatter the sound waves in a nonlinear fashion that generate clutter in the sonar image that cannot be distinguished from the target.</a:t>
            </a:r>
          </a:p>
          <a:p>
            <a:endParaRPr lang="en-US" baseline="0" dirty="0" smtClean="0"/>
          </a:p>
          <a:p>
            <a:r>
              <a:rPr lang="en-US" baseline="0" dirty="0" smtClean="0"/>
              <a:t>So, the conclusion is that dolphins are solving these non-linear equations to hunt.</a:t>
            </a:r>
          </a:p>
        </p:txBody>
      </p:sp>
    </p:spTree>
    <p:extLst>
      <p:ext uri="{BB962C8B-B14F-4D97-AF65-F5344CB8AC3E}">
        <p14:creationId xmlns:p14="http://schemas.microsoft.com/office/powerpoint/2010/main" val="372706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 to differentiate between</a:t>
            </a:r>
            <a:r>
              <a:rPr lang="en-US" baseline="0" dirty="0" smtClean="0"/>
              <a:t> doing </a:t>
            </a:r>
            <a:r>
              <a:rPr lang="en-US" baseline="0" dirty="0" err="1" smtClean="0"/>
              <a:t>maths</a:t>
            </a:r>
            <a:r>
              <a:rPr lang="en-US" baseline="0" dirty="0" smtClean="0"/>
              <a:t> i.e. solving problems in a mathematical sense rather than using skill/instinct/evolution to solve the same problems.</a:t>
            </a:r>
            <a:endParaRPr lang="en-US" dirty="0"/>
          </a:p>
        </p:txBody>
      </p:sp>
    </p:spTree>
    <p:extLst>
      <p:ext uri="{BB962C8B-B14F-4D97-AF65-F5344CB8AC3E}">
        <p14:creationId xmlns:p14="http://schemas.microsoft.com/office/powerpoint/2010/main" val="31072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400" dirty="0" smtClean="0">
                <a:latin typeface="+mj-lt"/>
                <a:ea typeface="+mj-ea"/>
                <a:cs typeface="+mj-cs"/>
                <a:sym typeface="Avenir Roman"/>
              </a:rPr>
              <a:t>1. Number sense. This includes, for instance, the ability to recognize the difference between one object, a collection of two objects, and a collection of three objects, and to recognize that a collection of three objects has more members than a collection of two. Number sense is not something we learn. Child psychologists have demonstrated conclusively that we are all born with number sense.</a:t>
            </a:r>
          </a:p>
          <a:p>
            <a:r>
              <a:rPr lang="en-US" sz="3400" dirty="0" smtClean="0">
                <a:latin typeface="+mj-lt"/>
                <a:ea typeface="+mj-ea"/>
                <a:cs typeface="+mj-cs"/>
                <a:sym typeface="Avenir Roman"/>
              </a:rPr>
              <a:t>2. Numerical ability. This involves counting and understanding numbers as abstract entities. Early methods of counting, by making notches in sticks or bones, go back at least 30,000 years. The Sumerians are the first people we know of who used abstract numbers: Between 8000 and 3000 B.C. they inscribed symbols for numbers on clay tablets.</a:t>
            </a:r>
          </a:p>
          <a:p>
            <a:r>
              <a:rPr lang="en-US" sz="3400" dirty="0" smtClean="0">
                <a:latin typeface="+mj-lt"/>
                <a:ea typeface="+mj-ea"/>
                <a:cs typeface="+mj-cs"/>
                <a:sym typeface="Avenir Roman"/>
              </a:rPr>
              <a:t>3. Spatial-reasoning ability. This includes the ability to recognize shapes and to judge distances, both of which have obvious survival value for many animals.</a:t>
            </a:r>
          </a:p>
          <a:p>
            <a:r>
              <a:rPr lang="en-US" sz="3400" dirty="0" smtClean="0">
                <a:latin typeface="+mj-lt"/>
                <a:ea typeface="+mj-ea"/>
                <a:cs typeface="+mj-cs"/>
                <a:sym typeface="Avenir Roman"/>
              </a:rPr>
              <a:t>4. A sense of cause and effect. Much of mathematics depends on "if this, then that" reasoning, an abstract form of thinking about causes and their effects.</a:t>
            </a:r>
          </a:p>
          <a:p>
            <a:r>
              <a:rPr lang="en-US" sz="3400" dirty="0" smtClean="0">
                <a:latin typeface="+mj-lt"/>
                <a:ea typeface="+mj-ea"/>
                <a:cs typeface="+mj-cs"/>
                <a:sym typeface="Avenir Roman"/>
              </a:rPr>
              <a:t>5. The ability to construct and follow a causal chain of facts or events. A mathematical proof is a highly abstract version of a causal chain of facts.</a:t>
            </a:r>
          </a:p>
          <a:p>
            <a:r>
              <a:rPr lang="en-US" sz="3400" dirty="0" smtClean="0">
                <a:latin typeface="+mj-lt"/>
                <a:ea typeface="+mj-ea"/>
                <a:cs typeface="+mj-cs"/>
                <a:sym typeface="Avenir Roman"/>
              </a:rPr>
              <a:t>6. Algorithmic ability. This is an abstract version of the fifth ability on this list.</a:t>
            </a:r>
          </a:p>
          <a:p>
            <a:r>
              <a:rPr lang="en-US" sz="3400" dirty="0" smtClean="0">
                <a:latin typeface="+mj-lt"/>
                <a:ea typeface="+mj-ea"/>
                <a:cs typeface="+mj-cs"/>
                <a:sym typeface="Avenir Roman"/>
              </a:rPr>
              <a:t>7. The ability to handle abstraction. Humans developed the capacity to think about abstract entities along with our acquisition of language, between 75,000 and 200,000 years ago.</a:t>
            </a:r>
          </a:p>
          <a:p>
            <a:r>
              <a:rPr lang="en-US" sz="3400" dirty="0" smtClean="0">
                <a:latin typeface="+mj-lt"/>
                <a:ea typeface="+mj-ea"/>
                <a:cs typeface="+mj-cs"/>
                <a:sym typeface="Avenir Roman"/>
              </a:rPr>
              <a:t>8. Logical-reasoning ability. The ability to construct and follow a step-by-step logical argument is another abstract version of item 5.</a:t>
            </a:r>
          </a:p>
          <a:p>
            <a:r>
              <a:rPr lang="en-US" sz="3400" dirty="0" smtClean="0">
                <a:latin typeface="+mj-lt"/>
                <a:ea typeface="+mj-ea"/>
                <a:cs typeface="+mj-cs"/>
                <a:sym typeface="Avenir Roman"/>
              </a:rPr>
              <a:t>9. Relational-reasoning ability. This involves recognizing how things (and people) are related to each other, and being able to reason about those relationships. Much of mathematics deals with relationships among abstract objects.</a:t>
            </a:r>
            <a:endParaRPr lang="en-US" dirty="0"/>
          </a:p>
        </p:txBody>
      </p:sp>
    </p:spTree>
    <p:extLst>
      <p:ext uri="{BB962C8B-B14F-4D97-AF65-F5344CB8AC3E}">
        <p14:creationId xmlns:p14="http://schemas.microsoft.com/office/powerpoint/2010/main" val="1259135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 Matsuzawa in Kyoto</a:t>
            </a:r>
            <a:r>
              <a:rPr lang="en-US" baseline="0" dirty="0" smtClean="0"/>
              <a:t> University’s Primate Research Institute.</a:t>
            </a:r>
          </a:p>
          <a:p>
            <a:r>
              <a:rPr lang="en-US" baseline="0" dirty="0" smtClean="0"/>
              <a:t>Ai (36 years old) and </a:t>
            </a:r>
            <a:r>
              <a:rPr lang="en-US" baseline="0" dirty="0" err="1" smtClean="0"/>
              <a:t>Ayumu</a:t>
            </a:r>
            <a:r>
              <a:rPr lang="en-US" baseline="0" dirty="0" smtClean="0"/>
              <a:t> (13 year old son)</a:t>
            </a:r>
            <a:endParaRPr lang="en-US" dirty="0"/>
          </a:p>
        </p:txBody>
      </p:sp>
    </p:spTree>
    <p:extLst>
      <p:ext uri="{BB962C8B-B14F-4D97-AF65-F5344CB8AC3E}">
        <p14:creationId xmlns:p14="http://schemas.microsoft.com/office/powerpoint/2010/main" val="422197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400" dirty="0" smtClean="0">
                <a:latin typeface="+mj-lt"/>
                <a:ea typeface="+mj-ea"/>
                <a:cs typeface="+mj-cs"/>
                <a:sym typeface="Avenir Roman"/>
              </a:rPr>
              <a:t>Hans was said to have been taught to add, subtract, multiply, divide, work with fractions, tell time, keep track of the calendar, differentiate musical tones, and read, spell, and understand German. Von </a:t>
            </a:r>
            <a:r>
              <a:rPr lang="en-US" sz="3400" dirty="0" err="1" smtClean="0">
                <a:latin typeface="+mj-lt"/>
                <a:ea typeface="+mj-ea"/>
                <a:cs typeface="+mj-cs"/>
                <a:sym typeface="Avenir Roman"/>
              </a:rPr>
              <a:t>Osten</a:t>
            </a:r>
            <a:r>
              <a:rPr lang="en-US" sz="3400" dirty="0" smtClean="0">
                <a:latin typeface="+mj-lt"/>
                <a:ea typeface="+mj-ea"/>
                <a:cs typeface="+mj-cs"/>
                <a:sym typeface="Avenir Roman"/>
              </a:rPr>
              <a:t> would ask Hans, "If the eighth day of the month comes on a Tuesday, what is the date of the following Friday?” Hans would answer by tapping his hoof. </a:t>
            </a:r>
            <a:endParaRPr lang="en-US" dirty="0"/>
          </a:p>
        </p:txBody>
      </p:sp>
    </p:spTree>
    <p:extLst>
      <p:ext uri="{BB962C8B-B14F-4D97-AF65-F5344CB8AC3E}">
        <p14:creationId xmlns:p14="http://schemas.microsoft.com/office/powerpoint/2010/main" val="1940188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400" dirty="0" smtClean="0">
                <a:latin typeface="+mj-lt"/>
                <a:ea typeface="+mj-ea"/>
                <a:cs typeface="+mj-cs"/>
                <a:sym typeface="Avenir Roman"/>
              </a:rPr>
              <a:t>An African Grey parrot has learned to "speak" the correct number (</a:t>
            </a:r>
            <a:r>
              <a:rPr lang="en-US" sz="3400" dirty="0" err="1" smtClean="0">
                <a:latin typeface="+mj-lt"/>
                <a:ea typeface="+mj-ea"/>
                <a:cs typeface="+mj-cs"/>
                <a:sym typeface="Avenir Roman"/>
              </a:rPr>
              <a:t>Pepperberg</a:t>
            </a:r>
            <a:r>
              <a:rPr lang="en-US" sz="3400" dirty="0" smtClean="0">
                <a:latin typeface="+mj-lt"/>
                <a:ea typeface="+mj-ea"/>
                <a:cs typeface="+mj-cs"/>
                <a:sym typeface="Avenir Roman"/>
              </a:rPr>
              <a:t>, 1987). </a:t>
            </a:r>
          </a:p>
          <a:p>
            <a:endParaRPr lang="en-US" sz="3400" dirty="0" smtClean="0">
              <a:latin typeface="+mj-lt"/>
              <a:ea typeface="+mj-ea"/>
              <a:cs typeface="+mj-cs"/>
              <a:sym typeface="Avenir Roman"/>
            </a:endParaRPr>
          </a:p>
          <a:p>
            <a:endParaRPr lang="en-US" sz="3400" dirty="0" smtClean="0">
              <a:latin typeface="+mj-lt"/>
              <a:ea typeface="+mj-ea"/>
              <a:cs typeface="+mj-cs"/>
              <a:sym typeface="Avenir Roman"/>
            </a:endParaRPr>
          </a:p>
          <a:p>
            <a:r>
              <a:rPr lang="en-US" sz="3400" dirty="0" smtClean="0">
                <a:latin typeface="+mj-lt"/>
                <a:ea typeface="+mj-ea"/>
                <a:cs typeface="+mj-cs"/>
                <a:sym typeface="Avenir Roman"/>
              </a:rPr>
              <a:t>Pigeons have been trained to emit specific numbers of pecks when shown one of several digit-like symbols (Xia, </a:t>
            </a:r>
            <a:r>
              <a:rPr lang="en-US" sz="3400" dirty="0" err="1" smtClean="0">
                <a:latin typeface="+mj-lt"/>
                <a:ea typeface="+mj-ea"/>
                <a:cs typeface="+mj-cs"/>
                <a:sym typeface="Avenir Roman"/>
              </a:rPr>
              <a:t>Siemann</a:t>
            </a:r>
            <a:r>
              <a:rPr lang="en-US" sz="3400" dirty="0" smtClean="0">
                <a:latin typeface="+mj-lt"/>
                <a:ea typeface="+mj-ea"/>
                <a:cs typeface="+mj-cs"/>
                <a:sym typeface="Avenir Roman"/>
              </a:rPr>
              <a:t> &amp; Delius, 2000).</a:t>
            </a:r>
            <a:endParaRPr lang="en-US" dirty="0"/>
          </a:p>
        </p:txBody>
      </p:sp>
    </p:spTree>
    <p:extLst>
      <p:ext uri="{BB962C8B-B14F-4D97-AF65-F5344CB8AC3E}">
        <p14:creationId xmlns:p14="http://schemas.microsoft.com/office/powerpoint/2010/main" val="1462982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400" dirty="0" smtClean="0">
                <a:latin typeface="+mj-lt"/>
                <a:ea typeface="+mj-ea"/>
                <a:cs typeface="+mj-cs"/>
                <a:sym typeface="Avenir Roman"/>
              </a:rPr>
              <a:t>not all ratios were as easy for the fish to recognize, however. For instance, the fish differentiated between ratios of 1:2 (8 versus 16) or 2:3 (8 versus 12) with ease, but they struggled when the ratio became 3:4 (9 versus 12). In other words, when the amounts on the doors were closer in number, the fish failed to tell them apart.</a:t>
            </a:r>
          </a:p>
          <a:p>
            <a:r>
              <a:rPr lang="en-US" sz="3400" dirty="0" smtClean="0">
                <a:latin typeface="+mj-lt"/>
                <a:ea typeface="+mj-ea"/>
                <a:cs typeface="+mj-cs"/>
                <a:sym typeface="Avenir Roman"/>
              </a:rPr>
              <a:t> </a:t>
            </a:r>
          </a:p>
          <a:p>
            <a:r>
              <a:rPr lang="en-US" sz="3400" dirty="0" smtClean="0">
                <a:latin typeface="+mj-lt"/>
                <a:ea typeface="+mj-ea"/>
                <a:cs typeface="+mj-cs"/>
                <a:sym typeface="Avenir Roman"/>
              </a:rPr>
              <a:t>But their failure isn't shocking. It turns out that humans also find ratios closer in number more difficult to differentiate.</a:t>
            </a:r>
          </a:p>
          <a:p>
            <a:endParaRPr lang="en-US" sz="3400" dirty="0" smtClean="0">
              <a:latin typeface="+mj-lt"/>
              <a:ea typeface="+mj-ea"/>
              <a:cs typeface="+mj-cs"/>
              <a:sym typeface="Avenir Roman"/>
            </a:endParaRPr>
          </a:p>
          <a:p>
            <a:r>
              <a:rPr lang="en-US" sz="3400" dirty="0" smtClean="0">
                <a:latin typeface="+mj-lt"/>
                <a:ea typeface="+mj-ea"/>
                <a:cs typeface="+mj-cs"/>
                <a:sym typeface="Avenir Roman"/>
              </a:rPr>
              <a:t>Imagine walking into a room with two piles of red balls. If you were told one pile had 50 balls and the other pile had 100, then you could probably identify which pile was which with ease. But what if one pile had 50 balls and the other pile had 60? It might be more difficult to see the difference. </a:t>
            </a:r>
            <a:endParaRPr lang="en-US" dirty="0"/>
          </a:p>
        </p:txBody>
      </p:sp>
    </p:spTree>
    <p:extLst>
      <p:ext uri="{BB962C8B-B14F-4D97-AF65-F5344CB8AC3E}">
        <p14:creationId xmlns:p14="http://schemas.microsoft.com/office/powerpoint/2010/main" val="689764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fault - 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 name="Shape 9"/>
          <p:cNvSpPr/>
          <p:nvPr/>
        </p:nvSpPr>
        <p:spPr>
          <a:xfrm>
            <a:off x="-1" y="-1"/>
            <a:ext cx="13004801" cy="216748"/>
          </a:xfrm>
          <a:prstGeom prst="rect">
            <a:avLst/>
          </a:prstGeom>
          <a:solidFill>
            <a:srgbClr val="006C45"/>
          </a:solidFill>
          <a:ln w="12700">
            <a:miter lim="400000"/>
          </a:ln>
        </p:spPr>
        <p:txBody>
          <a:bodyPr lIns="0" tIns="0" rIns="0" bIns="0" anchor="ctr"/>
          <a:lstStyle/>
          <a:p>
            <a:pPr lvl="0" algn="r">
              <a:defRPr sz="3400"/>
            </a:pPr>
            <a:endParaRPr/>
          </a:p>
        </p:txBody>
      </p:sp>
      <p:sp>
        <p:nvSpPr>
          <p:cNvPr id="10" name="Shape 10"/>
          <p:cNvSpPr/>
          <p:nvPr/>
        </p:nvSpPr>
        <p:spPr>
          <a:xfrm>
            <a:off x="-1" y="216746"/>
            <a:ext cx="13004801" cy="216748"/>
          </a:xfrm>
          <a:prstGeom prst="rect">
            <a:avLst/>
          </a:prstGeom>
          <a:solidFill>
            <a:srgbClr val="72BF44"/>
          </a:solidFill>
          <a:ln w="12700">
            <a:miter lim="400000"/>
          </a:ln>
        </p:spPr>
        <p:txBody>
          <a:bodyPr lIns="0" tIns="0" rIns="0" bIns="0" anchor="ctr"/>
          <a:lstStyle/>
          <a:p>
            <a:pPr lvl="0" algn="r">
              <a:defRPr sz="3400"/>
            </a:pPr>
            <a:endParaRPr/>
          </a:p>
        </p:txBody>
      </p:sp>
      <p:pic>
        <p:nvPicPr>
          <p:cNvPr id="11" name="image1.jpg" descr="uos_logo_rgb"/>
          <p:cNvPicPr/>
          <p:nvPr/>
        </p:nvPicPr>
        <p:blipFill>
          <a:blip r:embed="rId3">
            <a:extLst/>
          </a:blip>
          <a:stretch>
            <a:fillRect/>
          </a:stretch>
        </p:blipFill>
        <p:spPr>
          <a:xfrm>
            <a:off x="9130453" y="821831"/>
            <a:ext cx="3068322" cy="1022775"/>
          </a:xfrm>
          <a:prstGeom prst="rect">
            <a:avLst/>
          </a:prstGeom>
          <a:ln w="12700">
            <a:miter lim="400000"/>
          </a:ln>
        </p:spPr>
      </p:pic>
      <p:sp>
        <p:nvSpPr>
          <p:cNvPr id="12" name="Shape 12"/>
          <p:cNvSpPr>
            <a:spLocks noGrp="1"/>
          </p:cNvSpPr>
          <p:nvPr>
            <p:ph type="title"/>
          </p:nvPr>
        </p:nvSpPr>
        <p:spPr>
          <a:xfrm>
            <a:off x="866986" y="1842346"/>
            <a:ext cx="11054081" cy="1083735"/>
          </a:xfrm>
          <a:prstGeom prst="rect">
            <a:avLst/>
          </a:prstGeom>
        </p:spPr>
        <p:txBody>
          <a:bodyPr/>
          <a:lstStyle>
            <a:lvl1pPr>
              <a:defRPr sz="3800"/>
            </a:lvl1pPr>
          </a:lstStyle>
          <a:p>
            <a:pPr lvl="0">
              <a:defRPr sz="1800">
                <a:solidFill>
                  <a:srgbClr val="000000"/>
                </a:solidFill>
                <a:uFillTx/>
              </a:defRPr>
            </a:pPr>
            <a:r>
              <a:rPr sz="3800">
                <a:solidFill>
                  <a:srgbClr val="006C45"/>
                </a:solidFill>
                <a:uFill>
                  <a:solidFill>
                    <a:srgbClr val="006C45"/>
                  </a:solidFill>
                </a:uFill>
              </a:rPr>
              <a:t>Title Text</a:t>
            </a:r>
          </a:p>
        </p:txBody>
      </p:sp>
      <p:sp>
        <p:nvSpPr>
          <p:cNvPr id="13" name="Shape 13"/>
          <p:cNvSpPr>
            <a:spLocks noGrp="1"/>
          </p:cNvSpPr>
          <p:nvPr>
            <p:ph type="body" idx="1"/>
          </p:nvPr>
        </p:nvSpPr>
        <p:spPr>
          <a:xfrm>
            <a:off x="866986" y="2926079"/>
            <a:ext cx="9103361" cy="4930988"/>
          </a:xfrm>
          <a:prstGeom prst="rect">
            <a:avLst/>
          </a:prstGeom>
        </p:spPr>
        <p:txBody>
          <a:bodyPr/>
          <a:lstStyle>
            <a:lvl1pPr marL="0" indent="0">
              <a:spcBef>
                <a:spcPts val="300"/>
              </a:spcBef>
              <a:buClrTx/>
              <a:buSzTx/>
              <a:buNone/>
              <a:defRPr sz="1800">
                <a:solidFill>
                  <a:srgbClr val="72BF44"/>
                </a:solidFill>
                <a:uFill>
                  <a:solidFill>
                    <a:srgbClr val="72BF44"/>
                  </a:solidFill>
                </a:uFill>
              </a:defRPr>
            </a:lvl1pPr>
            <a:lvl2pPr marL="569912" indent="-187324">
              <a:spcBef>
                <a:spcPts val="300"/>
              </a:spcBef>
              <a:buClrTx/>
              <a:defRPr sz="1800">
                <a:solidFill>
                  <a:srgbClr val="72BF44"/>
                </a:solidFill>
                <a:uFill>
                  <a:solidFill>
                    <a:srgbClr val="72BF44"/>
                  </a:solidFill>
                </a:uFill>
              </a:defRPr>
            </a:lvl2pPr>
            <a:lvl3pPr marL="952500" indent="-190500">
              <a:spcBef>
                <a:spcPts val="300"/>
              </a:spcBef>
              <a:buClrTx/>
              <a:defRPr sz="1800">
                <a:solidFill>
                  <a:srgbClr val="72BF44"/>
                </a:solidFill>
                <a:uFill>
                  <a:solidFill>
                    <a:srgbClr val="72BF44"/>
                  </a:solidFill>
                </a:uFill>
              </a:defRPr>
            </a:lvl3pPr>
            <a:lvl4pPr marL="1331912" indent="-187325">
              <a:spcBef>
                <a:spcPts val="300"/>
              </a:spcBef>
              <a:buClrTx/>
              <a:defRPr sz="1800">
                <a:solidFill>
                  <a:srgbClr val="72BF44"/>
                </a:solidFill>
                <a:uFill>
                  <a:solidFill>
                    <a:srgbClr val="72BF44"/>
                  </a:solidFill>
                </a:uFill>
              </a:defRPr>
            </a:lvl4pPr>
            <a:lvl5pPr marL="1711325" indent="-187325">
              <a:spcBef>
                <a:spcPts val="300"/>
              </a:spcBef>
              <a:buClrTx/>
              <a:defRPr sz="1800">
                <a:solidFill>
                  <a:srgbClr val="72BF44"/>
                </a:solidFill>
                <a:uFill>
                  <a:solidFill>
                    <a:srgbClr val="72BF44"/>
                  </a:solidFill>
                </a:uFill>
              </a:defRPr>
            </a:lvl5pPr>
          </a:lstStyle>
          <a:p>
            <a:pPr lvl="0">
              <a:defRPr>
                <a:solidFill>
                  <a:srgbClr val="000000"/>
                </a:solidFill>
                <a:uFillTx/>
              </a:defRPr>
            </a:pPr>
            <a:r>
              <a:rPr>
                <a:solidFill>
                  <a:srgbClr val="72BF44"/>
                </a:solidFill>
                <a:uFill>
                  <a:solidFill>
                    <a:srgbClr val="72BF44"/>
                  </a:solidFill>
                </a:uFill>
              </a:rPr>
              <a:t>Body Level One</a:t>
            </a:r>
          </a:p>
          <a:p>
            <a:pPr lvl="1">
              <a:defRPr>
                <a:solidFill>
                  <a:srgbClr val="000000"/>
                </a:solidFill>
                <a:uFillTx/>
              </a:defRPr>
            </a:pPr>
            <a:r>
              <a:rPr>
                <a:solidFill>
                  <a:srgbClr val="72BF44"/>
                </a:solidFill>
                <a:uFill>
                  <a:solidFill>
                    <a:srgbClr val="72BF44"/>
                  </a:solidFill>
                </a:uFill>
              </a:rPr>
              <a:t>Body Level Two</a:t>
            </a:r>
          </a:p>
          <a:p>
            <a:pPr lvl="2">
              <a:defRPr>
                <a:solidFill>
                  <a:srgbClr val="000000"/>
                </a:solidFill>
                <a:uFillTx/>
              </a:defRPr>
            </a:pPr>
            <a:r>
              <a:rPr>
                <a:solidFill>
                  <a:srgbClr val="72BF44"/>
                </a:solidFill>
                <a:uFill>
                  <a:solidFill>
                    <a:srgbClr val="72BF44"/>
                  </a:solidFill>
                </a:uFill>
              </a:rPr>
              <a:t>Body Level Three</a:t>
            </a:r>
          </a:p>
          <a:p>
            <a:pPr lvl="3">
              <a:defRPr>
                <a:solidFill>
                  <a:srgbClr val="000000"/>
                </a:solidFill>
                <a:uFillTx/>
              </a:defRPr>
            </a:pPr>
            <a:r>
              <a:rPr>
                <a:solidFill>
                  <a:srgbClr val="72BF44"/>
                </a:solidFill>
                <a:uFill>
                  <a:solidFill>
                    <a:srgbClr val="72BF44"/>
                  </a:solidFill>
                </a:uFill>
              </a:rPr>
              <a:t>Body Level Four</a:t>
            </a:r>
          </a:p>
          <a:p>
            <a:pPr lvl="4">
              <a:defRPr>
                <a:solidFill>
                  <a:srgbClr val="000000"/>
                </a:solidFill>
                <a:uFillTx/>
              </a:defRPr>
            </a:pPr>
            <a:r>
              <a:rPr>
                <a:solidFill>
                  <a:srgbClr val="72BF44"/>
                </a:solidFill>
                <a:uFill>
                  <a:solidFill>
                    <a:srgbClr val="72BF44"/>
                  </a:solidFill>
                </a:u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 Title and Vertical Tex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pPr lvl="0">
              <a:defRPr sz="1800">
                <a:solidFill>
                  <a:srgbClr val="000000"/>
                </a:solidFill>
                <a:uFillTx/>
              </a:defRPr>
            </a:pPr>
            <a:r>
              <a:rPr sz="3400">
                <a:solidFill>
                  <a:srgbClr val="006C45"/>
                </a:solidFill>
                <a:uFill>
                  <a:solidFill>
                    <a:srgbClr val="006C45"/>
                  </a:solidFill>
                </a:uFill>
              </a:rPr>
              <a:t>Title Text</a:t>
            </a:r>
          </a:p>
        </p:txBody>
      </p:sp>
      <p:sp>
        <p:nvSpPr>
          <p:cNvPr id="37" name="Shape 37"/>
          <p:cNvSpPr>
            <a:spLocks noGrp="1"/>
          </p:cNvSpPr>
          <p:nvPr>
            <p:ph type="body" idx="1"/>
          </p:nvPr>
        </p:nvSpPr>
        <p:spPr>
          <a:prstGeom prst="rect">
            <a:avLst/>
          </a:prstGeom>
        </p:spPr>
        <p:txBody>
          <a:bodyPr/>
          <a:lstStyle/>
          <a:p>
            <a:pPr lvl="0">
              <a:defRPr sz="1800">
                <a:uFillTx/>
              </a:defRPr>
            </a:pPr>
            <a:r>
              <a:rPr sz="2400">
                <a:uFill>
                  <a:solidFill/>
                </a:uFill>
              </a:rPr>
              <a:t>Body Level One</a:t>
            </a:r>
          </a:p>
          <a:p>
            <a:pPr lvl="1">
              <a:defRPr sz="1800">
                <a:uFillTx/>
              </a:defRPr>
            </a:pPr>
            <a:r>
              <a:rPr sz="2400">
                <a:uFill>
                  <a:solidFill/>
                </a:uFill>
              </a:rPr>
              <a:t>Body Level Two</a:t>
            </a:r>
          </a:p>
          <a:p>
            <a:pPr lvl="2">
              <a:defRPr sz="1800">
                <a:uFillTx/>
              </a:defRPr>
            </a:pPr>
            <a:r>
              <a:rPr sz="2400">
                <a:uFill>
                  <a:solidFill/>
                </a:uFill>
              </a:rPr>
              <a:t>Body Level Three</a:t>
            </a:r>
          </a:p>
          <a:p>
            <a:pPr lvl="3">
              <a:defRPr sz="1800">
                <a:uFillTx/>
              </a:defRPr>
            </a:pPr>
            <a:r>
              <a:rPr sz="2400">
                <a:uFill>
                  <a:solidFill/>
                </a:uFill>
              </a:rPr>
              <a:t>Body Level Four</a:t>
            </a:r>
          </a:p>
          <a:p>
            <a:pPr lvl="4">
              <a:defRPr sz="1800">
                <a:uFillTx/>
              </a:defRPr>
            </a:pPr>
            <a:r>
              <a:rPr sz="2400">
                <a:uFill>
                  <a:solidFill/>
                </a:uFill>
              </a:rPr>
              <a:t>Body Level Five</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 Vertical Title and Text">
    <p:spTree>
      <p:nvGrpSpPr>
        <p:cNvPr id="1" name=""/>
        <p:cNvGrpSpPr/>
        <p:nvPr/>
      </p:nvGrpSpPr>
      <p:grpSpPr>
        <a:xfrm>
          <a:off x="0" y="0"/>
          <a:ext cx="0" cy="0"/>
          <a:chOff x="0" y="0"/>
          <a:chExt cx="0" cy="0"/>
        </a:xfrm>
      </p:grpSpPr>
      <p:sp>
        <p:nvSpPr>
          <p:cNvPr id="39" name="Shape 39"/>
          <p:cNvSpPr>
            <a:spLocks noGrp="1"/>
          </p:cNvSpPr>
          <p:nvPr>
            <p:ph type="title"/>
          </p:nvPr>
        </p:nvSpPr>
        <p:spPr>
          <a:xfrm>
            <a:off x="9265919" y="1083733"/>
            <a:ext cx="2763521" cy="8669868"/>
          </a:xfrm>
          <a:prstGeom prst="rect">
            <a:avLst/>
          </a:prstGeom>
        </p:spPr>
        <p:txBody>
          <a:bodyPr/>
          <a:lstStyle/>
          <a:p>
            <a:pPr lvl="0">
              <a:defRPr sz="1800">
                <a:solidFill>
                  <a:srgbClr val="000000"/>
                </a:solidFill>
                <a:uFillTx/>
              </a:defRPr>
            </a:pPr>
            <a:r>
              <a:rPr sz="3400">
                <a:solidFill>
                  <a:srgbClr val="006C45"/>
                </a:solidFill>
                <a:uFill>
                  <a:solidFill>
                    <a:srgbClr val="006C45"/>
                  </a:solidFill>
                </a:uFill>
              </a:rPr>
              <a:t>Title Text</a:t>
            </a:r>
          </a:p>
        </p:txBody>
      </p:sp>
      <p:sp>
        <p:nvSpPr>
          <p:cNvPr id="40" name="Shape 40"/>
          <p:cNvSpPr>
            <a:spLocks noGrp="1"/>
          </p:cNvSpPr>
          <p:nvPr>
            <p:ph type="body" idx="1"/>
          </p:nvPr>
        </p:nvSpPr>
        <p:spPr>
          <a:xfrm>
            <a:off x="975359" y="2059093"/>
            <a:ext cx="8073815" cy="7694508"/>
          </a:xfrm>
          <a:prstGeom prst="rect">
            <a:avLst/>
          </a:prstGeom>
        </p:spPr>
        <p:txBody>
          <a:bodyPr/>
          <a:lstStyle/>
          <a:p>
            <a:pPr lvl="0">
              <a:defRPr sz="1800">
                <a:uFillTx/>
              </a:defRPr>
            </a:pPr>
            <a:r>
              <a:rPr sz="2400">
                <a:uFill>
                  <a:solidFill/>
                </a:uFill>
              </a:rPr>
              <a:t>Body Level One</a:t>
            </a:r>
          </a:p>
          <a:p>
            <a:pPr lvl="1">
              <a:defRPr sz="1800">
                <a:uFillTx/>
              </a:defRPr>
            </a:pPr>
            <a:r>
              <a:rPr sz="2400">
                <a:uFill>
                  <a:solidFill/>
                </a:uFill>
              </a:rPr>
              <a:t>Body Level Two</a:t>
            </a:r>
          </a:p>
          <a:p>
            <a:pPr lvl="2">
              <a:defRPr sz="1800">
                <a:uFillTx/>
              </a:defRPr>
            </a:pPr>
            <a:r>
              <a:rPr sz="2400">
                <a:uFill>
                  <a:solidFill/>
                </a:uFill>
              </a:rPr>
              <a:t>Body Level Three</a:t>
            </a:r>
          </a:p>
          <a:p>
            <a:pPr lvl="3">
              <a:defRPr sz="1800">
                <a:uFillTx/>
              </a:defRPr>
            </a:pPr>
            <a:r>
              <a:rPr sz="2400">
                <a:uFill>
                  <a:solidFill/>
                </a:uFill>
              </a:rPr>
              <a:t>Body Level Four</a:t>
            </a:r>
          </a:p>
          <a:p>
            <a:pPr lvl="4">
              <a:defRPr sz="1800">
                <a:uFillTx/>
              </a:defRPr>
            </a:pPr>
            <a:r>
              <a:rPr sz="2400">
                <a:uFill>
                  <a:solidFill/>
                </a:uFill>
              </a:rPr>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defRPr sz="1800">
                <a:solidFill>
                  <a:srgbClr val="000000"/>
                </a:solidFill>
                <a:uFillTx/>
              </a:defRPr>
            </a:pPr>
            <a:r>
              <a:rPr sz="3400">
                <a:solidFill>
                  <a:srgbClr val="006C45"/>
                </a:solidFill>
                <a:uFill>
                  <a:solidFill>
                    <a:srgbClr val="006C45"/>
                  </a:solidFill>
                </a:uFill>
              </a:rPr>
              <a:t>Title Text</a:t>
            </a:r>
          </a:p>
        </p:txBody>
      </p:sp>
      <p:sp>
        <p:nvSpPr>
          <p:cNvPr id="16" name="Shape 16"/>
          <p:cNvSpPr>
            <a:spLocks noGrp="1"/>
          </p:cNvSpPr>
          <p:nvPr>
            <p:ph type="body" idx="1"/>
          </p:nvPr>
        </p:nvSpPr>
        <p:spPr>
          <a:prstGeom prst="rect">
            <a:avLst/>
          </a:prstGeom>
        </p:spPr>
        <p:txBody>
          <a:bodyPr/>
          <a:lstStyle/>
          <a:p>
            <a:pPr lvl="0">
              <a:defRPr sz="1800">
                <a:uFillTx/>
              </a:defRPr>
            </a:pPr>
            <a:r>
              <a:rPr sz="2400">
                <a:uFill>
                  <a:solidFill/>
                </a:uFill>
              </a:rPr>
              <a:t>Body Level One</a:t>
            </a:r>
          </a:p>
          <a:p>
            <a:pPr lvl="1">
              <a:defRPr sz="1800">
                <a:uFillTx/>
              </a:defRPr>
            </a:pPr>
            <a:r>
              <a:rPr sz="2400">
                <a:uFill>
                  <a:solidFill/>
                </a:uFill>
              </a:rPr>
              <a:t>Body Level Two</a:t>
            </a:r>
          </a:p>
          <a:p>
            <a:pPr lvl="2">
              <a:defRPr sz="1800">
                <a:uFillTx/>
              </a:defRPr>
            </a:pPr>
            <a:r>
              <a:rPr sz="2400">
                <a:uFill>
                  <a:solidFill/>
                </a:uFill>
              </a:rPr>
              <a:t>Body Level Three</a:t>
            </a:r>
          </a:p>
          <a:p>
            <a:pPr lvl="3">
              <a:defRPr sz="1800">
                <a:uFillTx/>
              </a:defRPr>
            </a:pPr>
            <a:r>
              <a:rPr sz="2400">
                <a:uFill>
                  <a:solidFill/>
                </a:uFill>
              </a:rPr>
              <a:t>Body Level Four</a:t>
            </a:r>
          </a:p>
          <a:p>
            <a:pPr lvl="4">
              <a:defRPr sz="1800">
                <a:uFillTx/>
              </a:defRPr>
            </a:pPr>
            <a:r>
              <a:rPr sz="2400">
                <a:uFill>
                  <a:solidFill/>
                </a:u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Section Header">
    <p:spTree>
      <p:nvGrpSpPr>
        <p:cNvPr id="1" name=""/>
        <p:cNvGrpSpPr/>
        <p:nvPr/>
      </p:nvGrpSpPr>
      <p:grpSpPr>
        <a:xfrm>
          <a:off x="0" y="0"/>
          <a:ext cx="0" cy="0"/>
          <a:chOff x="0" y="0"/>
          <a:chExt cx="0" cy="0"/>
        </a:xfrm>
      </p:grpSpPr>
      <p:sp>
        <p:nvSpPr>
          <p:cNvPr id="18" name="Shape 18"/>
          <p:cNvSpPr>
            <a:spLocks noGrp="1"/>
          </p:cNvSpPr>
          <p:nvPr>
            <p:ph type="title"/>
          </p:nvPr>
        </p:nvSpPr>
        <p:spPr>
          <a:xfrm>
            <a:off x="1027289" y="6267593"/>
            <a:ext cx="11054081" cy="3486007"/>
          </a:xfrm>
          <a:prstGeom prst="rect">
            <a:avLst/>
          </a:prstGeom>
        </p:spPr>
        <p:txBody>
          <a:bodyPr anchor="t"/>
          <a:lstStyle>
            <a:lvl1pPr>
              <a:defRPr sz="5600" cap="all"/>
            </a:lvl1pPr>
          </a:lstStyle>
          <a:p>
            <a:pPr lvl="0">
              <a:defRPr sz="1800" cap="none">
                <a:solidFill>
                  <a:srgbClr val="000000"/>
                </a:solidFill>
                <a:uFillTx/>
              </a:defRPr>
            </a:pPr>
            <a:r>
              <a:rPr sz="5600" cap="all">
                <a:solidFill>
                  <a:srgbClr val="006C45"/>
                </a:solidFill>
                <a:uFill>
                  <a:solidFill>
                    <a:srgbClr val="006C45"/>
                  </a:solidFill>
                </a:uFill>
              </a:rPr>
              <a:t>Title Text</a:t>
            </a:r>
          </a:p>
        </p:txBody>
      </p:sp>
      <p:sp>
        <p:nvSpPr>
          <p:cNvPr id="19" name="Shape 19"/>
          <p:cNvSpPr>
            <a:spLocks noGrp="1"/>
          </p:cNvSpPr>
          <p:nvPr>
            <p:ph type="body" idx="1"/>
          </p:nvPr>
        </p:nvSpPr>
        <p:spPr>
          <a:xfrm>
            <a:off x="1027289" y="1695591"/>
            <a:ext cx="11054081" cy="4572001"/>
          </a:xfrm>
          <a:prstGeom prst="rect">
            <a:avLst/>
          </a:prstGeom>
        </p:spPr>
        <p:txBody>
          <a:bodyPr anchor="b"/>
          <a:lstStyle>
            <a:lvl1pPr marL="0" indent="0">
              <a:buClrTx/>
              <a:buSzTx/>
              <a:buNone/>
              <a:defRPr sz="2800"/>
            </a:lvl1pPr>
            <a:lvl2pPr marL="0" indent="457039">
              <a:buClrTx/>
              <a:buSzTx/>
              <a:buNone/>
              <a:defRPr sz="2800"/>
            </a:lvl2pPr>
            <a:lvl3pPr marL="0" indent="914076">
              <a:buClrTx/>
              <a:buSzTx/>
              <a:buNone/>
              <a:defRPr sz="2800"/>
            </a:lvl3pPr>
            <a:lvl4pPr marL="0" indent="1371116">
              <a:buClrTx/>
              <a:buSzTx/>
              <a:buNone/>
              <a:defRPr sz="2800"/>
            </a:lvl4pPr>
            <a:lvl5pPr marL="0" indent="1828155">
              <a:buClrTx/>
              <a:buSzTx/>
              <a:buNone/>
              <a:defRPr sz="2800"/>
            </a:lvl5pPr>
          </a:lstStyle>
          <a:p>
            <a:pPr lvl="0">
              <a:defRPr sz="1800">
                <a:uFillTx/>
              </a:defRPr>
            </a:pPr>
            <a:r>
              <a:rPr sz="2800">
                <a:uFill>
                  <a:solidFill/>
                </a:uFill>
              </a:rPr>
              <a:t>Body Level One</a:t>
            </a:r>
          </a:p>
          <a:p>
            <a:pPr lvl="1">
              <a:defRPr sz="1800">
                <a:uFillTx/>
              </a:defRPr>
            </a:pPr>
            <a:r>
              <a:rPr sz="2800">
                <a:uFill>
                  <a:solidFill/>
                </a:uFill>
              </a:rPr>
              <a:t>Body Level Two</a:t>
            </a:r>
          </a:p>
          <a:p>
            <a:pPr lvl="2">
              <a:defRPr sz="1800">
                <a:uFillTx/>
              </a:defRPr>
            </a:pPr>
            <a:r>
              <a:rPr sz="2800">
                <a:uFill>
                  <a:solidFill/>
                </a:uFill>
              </a:rPr>
              <a:t>Body Level Three</a:t>
            </a:r>
          </a:p>
          <a:p>
            <a:pPr lvl="3">
              <a:defRPr sz="1800">
                <a:uFillTx/>
              </a:defRPr>
            </a:pPr>
            <a:r>
              <a:rPr sz="2800">
                <a:uFill>
                  <a:solidFill/>
                </a:uFill>
              </a:rPr>
              <a:t>Body Level Four</a:t>
            </a:r>
          </a:p>
          <a:p>
            <a:pPr lvl="4">
              <a:defRPr sz="1800">
                <a:uFillTx/>
              </a:defRPr>
            </a:pPr>
            <a:r>
              <a:rPr sz="2800">
                <a:uFill>
                  <a:solidFill/>
                </a:uFill>
              </a:rPr>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uFillTx/>
              </a:defRPr>
            </a:pPr>
            <a:r>
              <a:rPr sz="3400">
                <a:solidFill>
                  <a:srgbClr val="006C45"/>
                </a:solidFill>
                <a:uFill>
                  <a:solidFill>
                    <a:srgbClr val="006C45"/>
                  </a:solidFill>
                </a:uFill>
              </a:rPr>
              <a:t>Title Text</a:t>
            </a:r>
          </a:p>
        </p:txBody>
      </p:sp>
      <p:sp>
        <p:nvSpPr>
          <p:cNvPr id="22" name="Shape 22"/>
          <p:cNvSpPr>
            <a:spLocks noGrp="1"/>
          </p:cNvSpPr>
          <p:nvPr>
            <p:ph type="body" idx="1"/>
          </p:nvPr>
        </p:nvSpPr>
        <p:spPr>
          <a:xfrm>
            <a:off x="975359" y="3034453"/>
            <a:ext cx="5418668" cy="6719147"/>
          </a:xfrm>
          <a:prstGeom prst="rect">
            <a:avLst/>
          </a:prstGeom>
        </p:spPr>
        <p:txBody>
          <a:bodyPr/>
          <a:lstStyle>
            <a:lvl1pPr marL="258535" indent="-258535">
              <a:spcBef>
                <a:spcPts val="600"/>
              </a:spcBef>
              <a:defRPr sz="3800"/>
            </a:lvl1pPr>
            <a:lvl2pPr marL="679185" indent="-296597">
              <a:spcBef>
                <a:spcPts val="600"/>
              </a:spcBef>
              <a:defRPr sz="3800"/>
            </a:lvl2pPr>
            <a:lvl3pPr marL="1123950" indent="-361950">
              <a:spcBef>
                <a:spcPts val="600"/>
              </a:spcBef>
              <a:defRPr sz="3800"/>
            </a:lvl3pPr>
            <a:lvl4pPr marL="1540051" indent="-395463">
              <a:spcBef>
                <a:spcPts val="600"/>
              </a:spcBef>
              <a:defRPr sz="3800"/>
            </a:lvl4pPr>
            <a:lvl5pPr marL="1919463" indent="-395463">
              <a:spcBef>
                <a:spcPts val="600"/>
              </a:spcBef>
              <a:defRPr sz="3800"/>
            </a:lvl5pPr>
          </a:lstStyle>
          <a:p>
            <a:pPr lvl="0">
              <a:defRPr sz="1800">
                <a:uFillTx/>
              </a:defRPr>
            </a:pPr>
            <a:r>
              <a:rPr sz="3800">
                <a:uFill>
                  <a:solidFill/>
                </a:uFill>
              </a:rPr>
              <a:t>Body Level One</a:t>
            </a:r>
          </a:p>
          <a:p>
            <a:pPr lvl="1">
              <a:defRPr sz="1800">
                <a:uFillTx/>
              </a:defRPr>
            </a:pPr>
            <a:r>
              <a:rPr sz="3800">
                <a:uFill>
                  <a:solidFill/>
                </a:uFill>
              </a:rPr>
              <a:t>Body Level Two</a:t>
            </a:r>
          </a:p>
          <a:p>
            <a:pPr lvl="2">
              <a:defRPr sz="1800">
                <a:uFillTx/>
              </a:defRPr>
            </a:pPr>
            <a:r>
              <a:rPr sz="3800">
                <a:uFill>
                  <a:solidFill/>
                </a:uFill>
              </a:rPr>
              <a:t>Body Level Three</a:t>
            </a:r>
          </a:p>
          <a:p>
            <a:pPr lvl="3">
              <a:defRPr sz="1800">
                <a:uFillTx/>
              </a:defRPr>
            </a:pPr>
            <a:r>
              <a:rPr sz="3800">
                <a:uFill>
                  <a:solidFill/>
                </a:uFill>
              </a:rPr>
              <a:t>Body Level Four</a:t>
            </a:r>
          </a:p>
          <a:p>
            <a:pPr lvl="4">
              <a:defRPr sz="1800">
                <a:uFillTx/>
              </a:defRPr>
            </a:pPr>
            <a:r>
              <a:rPr sz="3800">
                <a:uFill>
                  <a:solidFill/>
                </a:u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Comparison">
    <p:spTree>
      <p:nvGrpSpPr>
        <p:cNvPr id="1" name=""/>
        <p:cNvGrpSpPr/>
        <p:nvPr/>
      </p:nvGrpSpPr>
      <p:grpSpPr>
        <a:xfrm>
          <a:off x="0" y="0"/>
          <a:ext cx="0" cy="0"/>
          <a:chOff x="0" y="0"/>
          <a:chExt cx="0" cy="0"/>
        </a:xfrm>
      </p:grpSpPr>
      <p:sp>
        <p:nvSpPr>
          <p:cNvPr id="24" name="Shape 24"/>
          <p:cNvSpPr>
            <a:spLocks noGrp="1"/>
          </p:cNvSpPr>
          <p:nvPr>
            <p:ph type="title"/>
          </p:nvPr>
        </p:nvSpPr>
        <p:spPr>
          <a:xfrm>
            <a:off x="650239" y="365243"/>
            <a:ext cx="11704322" cy="1676309"/>
          </a:xfrm>
          <a:prstGeom prst="rect">
            <a:avLst/>
          </a:prstGeom>
        </p:spPr>
        <p:txBody>
          <a:bodyPr/>
          <a:lstStyle/>
          <a:p>
            <a:pPr lvl="0">
              <a:defRPr sz="1800">
                <a:solidFill>
                  <a:srgbClr val="000000"/>
                </a:solidFill>
                <a:uFillTx/>
              </a:defRPr>
            </a:pPr>
            <a:r>
              <a:rPr sz="3400">
                <a:solidFill>
                  <a:srgbClr val="006C45"/>
                </a:solidFill>
                <a:uFill>
                  <a:solidFill>
                    <a:srgbClr val="006C45"/>
                  </a:solidFill>
                </a:uFill>
              </a:rPr>
              <a:t>Title Text</a:t>
            </a:r>
          </a:p>
        </p:txBody>
      </p:sp>
      <p:sp>
        <p:nvSpPr>
          <p:cNvPr id="25" name="Shape 25"/>
          <p:cNvSpPr>
            <a:spLocks noGrp="1"/>
          </p:cNvSpPr>
          <p:nvPr>
            <p:ph type="body" idx="1"/>
          </p:nvPr>
        </p:nvSpPr>
        <p:spPr>
          <a:xfrm>
            <a:off x="650239" y="2041552"/>
            <a:ext cx="5746046" cy="1051604"/>
          </a:xfrm>
          <a:prstGeom prst="rect">
            <a:avLst/>
          </a:prstGeom>
        </p:spPr>
        <p:txBody>
          <a:bodyPr anchor="b"/>
          <a:lstStyle>
            <a:lvl1pPr marL="0" indent="0">
              <a:spcBef>
                <a:spcPts val="500"/>
              </a:spcBef>
              <a:buClrTx/>
              <a:buSzTx/>
              <a:buNone/>
              <a:defRPr sz="3400">
                <a:latin typeface="Arial Bold"/>
                <a:ea typeface="Arial Bold"/>
                <a:cs typeface="Arial Bold"/>
                <a:sym typeface="Arial Bold"/>
              </a:defRPr>
            </a:lvl1pPr>
            <a:lvl2pPr marL="0" indent="457039">
              <a:spcBef>
                <a:spcPts val="500"/>
              </a:spcBef>
              <a:buClrTx/>
              <a:buSzTx/>
              <a:buNone/>
              <a:defRPr sz="3400">
                <a:latin typeface="Arial Bold"/>
                <a:ea typeface="Arial Bold"/>
                <a:cs typeface="Arial Bold"/>
                <a:sym typeface="Arial Bold"/>
              </a:defRPr>
            </a:lvl2pPr>
            <a:lvl3pPr marL="0" indent="914076">
              <a:spcBef>
                <a:spcPts val="500"/>
              </a:spcBef>
              <a:buClrTx/>
              <a:buSzTx/>
              <a:buNone/>
              <a:defRPr sz="3400">
                <a:latin typeface="Arial Bold"/>
                <a:ea typeface="Arial Bold"/>
                <a:cs typeface="Arial Bold"/>
                <a:sym typeface="Arial Bold"/>
              </a:defRPr>
            </a:lvl3pPr>
            <a:lvl4pPr marL="0" indent="1371116">
              <a:spcBef>
                <a:spcPts val="500"/>
              </a:spcBef>
              <a:buClrTx/>
              <a:buSzTx/>
              <a:buNone/>
              <a:defRPr sz="3400">
                <a:latin typeface="Arial Bold"/>
                <a:ea typeface="Arial Bold"/>
                <a:cs typeface="Arial Bold"/>
                <a:sym typeface="Arial Bold"/>
              </a:defRPr>
            </a:lvl4pPr>
            <a:lvl5pPr marL="0" indent="1828155">
              <a:spcBef>
                <a:spcPts val="500"/>
              </a:spcBef>
              <a:buClrTx/>
              <a:buSzTx/>
              <a:buNone/>
              <a:defRPr sz="3400">
                <a:latin typeface="Arial Bold"/>
                <a:ea typeface="Arial Bold"/>
                <a:cs typeface="Arial Bold"/>
                <a:sym typeface="Arial Bold"/>
              </a:defRPr>
            </a:lvl5pPr>
          </a:lstStyle>
          <a:p>
            <a:pPr lvl="0">
              <a:defRPr sz="1800">
                <a:uFillTx/>
              </a:defRPr>
            </a:pPr>
            <a:r>
              <a:rPr sz="3400">
                <a:uFill>
                  <a:solidFill/>
                </a:uFill>
              </a:rPr>
              <a:t>Body Level One</a:t>
            </a:r>
          </a:p>
          <a:p>
            <a:pPr lvl="1">
              <a:defRPr sz="1800">
                <a:uFillTx/>
              </a:defRPr>
            </a:pPr>
            <a:r>
              <a:rPr sz="3400">
                <a:uFill>
                  <a:solidFill/>
                </a:uFill>
              </a:rPr>
              <a:t>Body Level Two</a:t>
            </a:r>
          </a:p>
          <a:p>
            <a:pPr lvl="2">
              <a:defRPr sz="1800">
                <a:uFillTx/>
              </a:defRPr>
            </a:pPr>
            <a:r>
              <a:rPr sz="3400">
                <a:uFill>
                  <a:solidFill/>
                </a:uFill>
              </a:rPr>
              <a:t>Body Level Three</a:t>
            </a:r>
          </a:p>
          <a:p>
            <a:pPr lvl="3">
              <a:defRPr sz="1800">
                <a:uFillTx/>
              </a:defRPr>
            </a:pPr>
            <a:r>
              <a:rPr sz="3400">
                <a:uFill>
                  <a:solidFill/>
                </a:uFill>
              </a:rPr>
              <a:t>Body Level Four</a:t>
            </a:r>
          </a:p>
          <a:p>
            <a:pPr lvl="4">
              <a:defRPr sz="1800">
                <a:uFillTx/>
              </a:defRPr>
            </a:pPr>
            <a:r>
              <a:rPr sz="3400">
                <a:uFill>
                  <a:solidFill/>
                </a:uFill>
              </a:rPr>
              <a:t>Body Level Five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27" name="Shape 27"/>
          <p:cNvSpPr>
            <a:spLocks noGrp="1"/>
          </p:cNvSpPr>
          <p:nvPr>
            <p:ph type="title"/>
          </p:nvPr>
        </p:nvSpPr>
        <p:spPr>
          <a:xfrm>
            <a:off x="975359" y="2059093"/>
            <a:ext cx="11054082" cy="758614"/>
          </a:xfrm>
          <a:prstGeom prst="rect">
            <a:avLst/>
          </a:prstGeom>
        </p:spPr>
        <p:txBody>
          <a:bodyPr/>
          <a:lstStyle/>
          <a:p>
            <a:pPr lvl="0">
              <a:defRPr sz="1800">
                <a:solidFill>
                  <a:srgbClr val="000000"/>
                </a:solidFill>
                <a:uFillTx/>
              </a:defRPr>
            </a:pPr>
            <a:r>
              <a:rPr sz="3400">
                <a:solidFill>
                  <a:srgbClr val="006C45"/>
                </a:solidFill>
                <a:uFill>
                  <a:solidFill>
                    <a:srgbClr val="006C45"/>
                  </a:solidFill>
                </a:uFill>
              </a:rPr>
              <a:t>Title Text</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 Content with Caption">
    <p:spTree>
      <p:nvGrpSpPr>
        <p:cNvPr id="1" name=""/>
        <p:cNvGrpSpPr/>
        <p:nvPr/>
      </p:nvGrpSpPr>
      <p:grpSpPr>
        <a:xfrm>
          <a:off x="0" y="0"/>
          <a:ext cx="0" cy="0"/>
          <a:chOff x="0" y="0"/>
          <a:chExt cx="0" cy="0"/>
        </a:xfrm>
      </p:grpSpPr>
      <p:sp>
        <p:nvSpPr>
          <p:cNvPr id="30" name="Shape 30"/>
          <p:cNvSpPr>
            <a:spLocks noGrp="1"/>
          </p:cNvSpPr>
          <p:nvPr>
            <p:ph type="title"/>
          </p:nvPr>
        </p:nvSpPr>
        <p:spPr>
          <a:xfrm>
            <a:off x="650242" y="-1"/>
            <a:ext cx="4278491" cy="2041033"/>
          </a:xfrm>
          <a:prstGeom prst="rect">
            <a:avLst/>
          </a:prstGeom>
        </p:spPr>
        <p:txBody>
          <a:bodyPr anchor="b"/>
          <a:lstStyle>
            <a:lvl1pPr>
              <a:defRPr sz="2800"/>
            </a:lvl1pPr>
          </a:lstStyle>
          <a:p>
            <a:pPr lvl="0">
              <a:defRPr sz="1800">
                <a:solidFill>
                  <a:srgbClr val="000000"/>
                </a:solidFill>
                <a:uFillTx/>
              </a:defRPr>
            </a:pPr>
            <a:r>
              <a:rPr sz="2800">
                <a:solidFill>
                  <a:srgbClr val="006C45"/>
                </a:solidFill>
                <a:uFill>
                  <a:solidFill>
                    <a:srgbClr val="006C45"/>
                  </a:solidFill>
                </a:uFill>
              </a:rPr>
              <a:t>Title Text</a:t>
            </a:r>
          </a:p>
        </p:txBody>
      </p:sp>
      <p:sp>
        <p:nvSpPr>
          <p:cNvPr id="31" name="Shape 31"/>
          <p:cNvSpPr>
            <a:spLocks noGrp="1"/>
          </p:cNvSpPr>
          <p:nvPr>
            <p:ph type="body" idx="1"/>
          </p:nvPr>
        </p:nvSpPr>
        <p:spPr>
          <a:xfrm>
            <a:off x="5084515" y="388337"/>
            <a:ext cx="7270046" cy="9365264"/>
          </a:xfrm>
          <a:prstGeom prst="rect">
            <a:avLst/>
          </a:prstGeom>
        </p:spPr>
        <p:txBody>
          <a:bodyPr/>
          <a:lstStyle>
            <a:lvl1pPr marL="261937" indent="-261937">
              <a:spcBef>
                <a:spcPts val="700"/>
              </a:spcBef>
              <a:defRPr sz="4400"/>
            </a:lvl1pPr>
            <a:lvl2pPr marL="676955" indent="-294367">
              <a:spcBef>
                <a:spcPts val="700"/>
              </a:spcBef>
              <a:defRPr sz="4400"/>
            </a:lvl2pPr>
            <a:lvl3pPr marL="1111250" indent="-349250">
              <a:spcBef>
                <a:spcPts val="700"/>
              </a:spcBef>
              <a:defRPr sz="4400"/>
            </a:lvl3pPr>
            <a:lvl4pPr marL="1556703" indent="-412115">
              <a:spcBef>
                <a:spcPts val="700"/>
              </a:spcBef>
              <a:defRPr sz="4400"/>
            </a:lvl4pPr>
            <a:lvl5pPr marL="1936114" indent="-412114">
              <a:spcBef>
                <a:spcPts val="700"/>
              </a:spcBef>
              <a:defRPr sz="4400"/>
            </a:lvl5pPr>
          </a:lstStyle>
          <a:p>
            <a:pPr lvl="0">
              <a:defRPr sz="1800">
                <a:uFillTx/>
              </a:defRPr>
            </a:pPr>
            <a:r>
              <a:rPr sz="4400">
                <a:uFill>
                  <a:solidFill/>
                </a:uFill>
              </a:rPr>
              <a:t>Body Level One</a:t>
            </a:r>
          </a:p>
          <a:p>
            <a:pPr lvl="1">
              <a:defRPr sz="1800">
                <a:uFillTx/>
              </a:defRPr>
            </a:pPr>
            <a:r>
              <a:rPr sz="4400">
                <a:uFill>
                  <a:solidFill/>
                </a:uFill>
              </a:rPr>
              <a:t>Body Level Two</a:t>
            </a:r>
          </a:p>
          <a:p>
            <a:pPr lvl="2">
              <a:defRPr sz="1800">
                <a:uFillTx/>
              </a:defRPr>
            </a:pPr>
            <a:r>
              <a:rPr sz="4400">
                <a:uFill>
                  <a:solidFill/>
                </a:uFill>
              </a:rPr>
              <a:t>Body Level Three</a:t>
            </a:r>
          </a:p>
          <a:p>
            <a:pPr lvl="3">
              <a:defRPr sz="1800">
                <a:uFillTx/>
              </a:defRPr>
            </a:pPr>
            <a:r>
              <a:rPr sz="4400">
                <a:uFill>
                  <a:solidFill/>
                </a:uFill>
              </a:rPr>
              <a:t>Body Level Four</a:t>
            </a:r>
          </a:p>
          <a:p>
            <a:pPr lvl="4">
              <a:defRPr sz="1800">
                <a:uFillTx/>
              </a:defRPr>
            </a:pPr>
            <a:r>
              <a:rPr sz="4400">
                <a:uFill>
                  <a:solidFill/>
                </a:u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Picture with Caption">
    <p:spTree>
      <p:nvGrpSpPr>
        <p:cNvPr id="1" name=""/>
        <p:cNvGrpSpPr/>
        <p:nvPr/>
      </p:nvGrpSpPr>
      <p:grpSpPr>
        <a:xfrm>
          <a:off x="0" y="0"/>
          <a:ext cx="0" cy="0"/>
          <a:chOff x="0" y="0"/>
          <a:chExt cx="0" cy="0"/>
        </a:xfrm>
      </p:grpSpPr>
      <p:sp>
        <p:nvSpPr>
          <p:cNvPr id="33" name="Shape 33"/>
          <p:cNvSpPr>
            <a:spLocks noGrp="1"/>
          </p:cNvSpPr>
          <p:nvPr>
            <p:ph type="title"/>
          </p:nvPr>
        </p:nvSpPr>
        <p:spPr>
          <a:xfrm>
            <a:off x="2549031" y="6827519"/>
            <a:ext cx="7802882" cy="806029"/>
          </a:xfrm>
          <a:prstGeom prst="rect">
            <a:avLst/>
          </a:prstGeom>
        </p:spPr>
        <p:txBody>
          <a:bodyPr anchor="b"/>
          <a:lstStyle>
            <a:lvl1pPr>
              <a:defRPr sz="2800"/>
            </a:lvl1pPr>
          </a:lstStyle>
          <a:p>
            <a:pPr lvl="0">
              <a:defRPr sz="1800">
                <a:solidFill>
                  <a:srgbClr val="000000"/>
                </a:solidFill>
                <a:uFillTx/>
              </a:defRPr>
            </a:pPr>
            <a:r>
              <a:rPr sz="2800">
                <a:solidFill>
                  <a:srgbClr val="006C45"/>
                </a:solidFill>
                <a:uFill>
                  <a:solidFill>
                    <a:srgbClr val="006C45"/>
                  </a:solidFill>
                </a:uFill>
              </a:rPr>
              <a:t>Title Text</a:t>
            </a:r>
          </a:p>
        </p:txBody>
      </p:sp>
      <p:sp>
        <p:nvSpPr>
          <p:cNvPr id="34" name="Shape 34"/>
          <p:cNvSpPr>
            <a:spLocks noGrp="1"/>
          </p:cNvSpPr>
          <p:nvPr>
            <p:ph type="body" idx="1"/>
          </p:nvPr>
        </p:nvSpPr>
        <p:spPr>
          <a:xfrm>
            <a:off x="2549031" y="7633547"/>
            <a:ext cx="7802882" cy="1144693"/>
          </a:xfrm>
          <a:prstGeom prst="rect">
            <a:avLst/>
          </a:prstGeom>
        </p:spPr>
        <p:txBody>
          <a:bodyPr/>
          <a:lstStyle>
            <a:lvl1pPr marL="0" indent="0">
              <a:spcBef>
                <a:spcPts val="300"/>
              </a:spcBef>
              <a:buClrTx/>
              <a:buSzTx/>
              <a:buNone/>
              <a:defRPr sz="1800"/>
            </a:lvl1pPr>
            <a:lvl2pPr marL="0" indent="457039">
              <a:spcBef>
                <a:spcPts val="300"/>
              </a:spcBef>
              <a:buClrTx/>
              <a:buSzTx/>
              <a:buNone/>
              <a:defRPr sz="1800"/>
            </a:lvl2pPr>
            <a:lvl3pPr marL="0" indent="914076">
              <a:spcBef>
                <a:spcPts val="300"/>
              </a:spcBef>
              <a:buClrTx/>
              <a:buSzTx/>
              <a:buNone/>
              <a:defRPr sz="1800"/>
            </a:lvl3pPr>
            <a:lvl4pPr marL="0" indent="1371116">
              <a:spcBef>
                <a:spcPts val="300"/>
              </a:spcBef>
              <a:buClrTx/>
              <a:buSzTx/>
              <a:buNone/>
              <a:defRPr sz="1800"/>
            </a:lvl4pPr>
            <a:lvl5pPr marL="0" indent="1828155">
              <a:spcBef>
                <a:spcPts val="300"/>
              </a:spcBef>
              <a:buClrTx/>
              <a:buSzTx/>
              <a:buNone/>
              <a:defRPr sz="1800"/>
            </a:lvl5pPr>
          </a:lstStyle>
          <a:p>
            <a:pPr lvl="0">
              <a:defRPr>
                <a:uFillTx/>
              </a:defRPr>
            </a:pPr>
            <a:r>
              <a:rPr>
                <a:uFill>
                  <a:solidFill/>
                </a:uFill>
              </a:rPr>
              <a:t>Body Level One</a:t>
            </a:r>
          </a:p>
          <a:p>
            <a:pPr lvl="1">
              <a:defRPr>
                <a:uFillTx/>
              </a:defRPr>
            </a:pPr>
            <a:r>
              <a:rPr>
                <a:uFill>
                  <a:solidFill/>
                </a:uFill>
              </a:rPr>
              <a:t>Body Level Two</a:t>
            </a:r>
          </a:p>
          <a:p>
            <a:pPr lvl="2">
              <a:defRPr>
                <a:uFillTx/>
              </a:defRPr>
            </a:pPr>
            <a:r>
              <a:rPr>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 y="-1"/>
            <a:ext cx="13004801" cy="216748"/>
          </a:xfrm>
          <a:prstGeom prst="rect">
            <a:avLst/>
          </a:prstGeom>
          <a:solidFill>
            <a:srgbClr val="006C45"/>
          </a:solidFill>
          <a:ln w="12700">
            <a:miter lim="400000"/>
          </a:ln>
        </p:spPr>
        <p:txBody>
          <a:bodyPr lIns="0" tIns="0" rIns="0" bIns="0" anchor="ctr"/>
          <a:lstStyle/>
          <a:p>
            <a:pPr lvl="0" algn="r">
              <a:defRPr sz="3400"/>
            </a:pPr>
            <a:endParaRPr/>
          </a:p>
        </p:txBody>
      </p:sp>
      <p:sp>
        <p:nvSpPr>
          <p:cNvPr id="3" name="Shape 3"/>
          <p:cNvSpPr/>
          <p:nvPr/>
        </p:nvSpPr>
        <p:spPr>
          <a:xfrm>
            <a:off x="-1" y="216746"/>
            <a:ext cx="13004801" cy="216748"/>
          </a:xfrm>
          <a:prstGeom prst="rect">
            <a:avLst/>
          </a:prstGeom>
          <a:solidFill>
            <a:srgbClr val="72BF44"/>
          </a:solidFill>
          <a:ln w="12700">
            <a:miter lim="400000"/>
          </a:ln>
        </p:spPr>
        <p:txBody>
          <a:bodyPr lIns="0" tIns="0" rIns="0" bIns="0" anchor="ctr"/>
          <a:lstStyle/>
          <a:p>
            <a:pPr lvl="0" algn="r">
              <a:defRPr sz="3400"/>
            </a:pPr>
            <a:endParaRPr/>
          </a:p>
        </p:txBody>
      </p:sp>
      <p:pic>
        <p:nvPicPr>
          <p:cNvPr id="4" name="image1.jpg" descr="uos_logo_rgb"/>
          <p:cNvPicPr/>
          <p:nvPr/>
        </p:nvPicPr>
        <p:blipFill>
          <a:blip r:embed="rId13">
            <a:extLst/>
          </a:blip>
          <a:stretch>
            <a:fillRect/>
          </a:stretch>
        </p:blipFill>
        <p:spPr>
          <a:xfrm>
            <a:off x="9130453" y="821831"/>
            <a:ext cx="3068322" cy="1022775"/>
          </a:xfrm>
          <a:prstGeom prst="rect">
            <a:avLst/>
          </a:prstGeom>
          <a:ln w="12700">
            <a:miter lim="400000"/>
          </a:ln>
        </p:spPr>
      </p:pic>
      <p:pic>
        <p:nvPicPr>
          <p:cNvPr id="5" name="image2.gif" descr="image004.gif"/>
          <p:cNvPicPr/>
          <p:nvPr/>
        </p:nvPicPr>
        <p:blipFill>
          <a:blip r:embed="rId14">
            <a:extLst/>
          </a:blip>
          <a:stretch>
            <a:fillRect/>
          </a:stretch>
        </p:blipFill>
        <p:spPr>
          <a:xfrm>
            <a:off x="-1" y="8776448"/>
            <a:ext cx="1678040" cy="977152"/>
          </a:xfrm>
          <a:prstGeom prst="rect">
            <a:avLst/>
          </a:prstGeom>
          <a:ln w="12700">
            <a:miter lim="400000"/>
          </a:ln>
        </p:spPr>
      </p:pic>
      <p:sp>
        <p:nvSpPr>
          <p:cNvPr id="6" name="Shape 6"/>
          <p:cNvSpPr>
            <a:spLocks noGrp="1"/>
          </p:cNvSpPr>
          <p:nvPr>
            <p:ph type="title"/>
          </p:nvPr>
        </p:nvSpPr>
        <p:spPr>
          <a:xfrm>
            <a:off x="975359" y="1842346"/>
            <a:ext cx="11054082" cy="1192108"/>
          </a:xfrm>
          <a:prstGeom prst="rect">
            <a:avLst/>
          </a:prstGeom>
          <a:ln w="12700">
            <a:miter lim="400000"/>
          </a:ln>
          <a:extLst>
            <a:ext uri="{C572A759-6A51-4108-AA02-DFA0A04FC94B}">
              <ma14:wrappingTextBoxFlag xmlns:ma14="http://schemas.microsoft.com/office/mac/drawingml/2011/main" val="1"/>
            </a:ext>
          </a:extLst>
        </p:spPr>
        <p:txBody>
          <a:bodyPr lIns="65001" tIns="65001" rIns="65001" bIns="65001" anchor="ctr"/>
          <a:lstStyle/>
          <a:p>
            <a:pPr lvl="0">
              <a:defRPr sz="1800">
                <a:solidFill>
                  <a:srgbClr val="000000"/>
                </a:solidFill>
                <a:uFillTx/>
              </a:defRPr>
            </a:pPr>
            <a:r>
              <a:rPr sz="3400">
                <a:solidFill>
                  <a:srgbClr val="006C45"/>
                </a:solidFill>
                <a:uFill>
                  <a:solidFill>
                    <a:srgbClr val="006C45"/>
                  </a:solidFill>
                </a:uFill>
              </a:rPr>
              <a:t>Title Text</a:t>
            </a:r>
          </a:p>
        </p:txBody>
      </p:sp>
      <p:sp>
        <p:nvSpPr>
          <p:cNvPr id="7" name="Shape 7"/>
          <p:cNvSpPr>
            <a:spLocks noGrp="1"/>
          </p:cNvSpPr>
          <p:nvPr>
            <p:ph type="body" idx="1"/>
          </p:nvPr>
        </p:nvSpPr>
        <p:spPr>
          <a:xfrm>
            <a:off x="975359" y="3034453"/>
            <a:ext cx="11054082" cy="6719147"/>
          </a:xfrm>
          <a:prstGeom prst="rect">
            <a:avLst/>
          </a:prstGeom>
          <a:ln w="12700">
            <a:miter lim="400000"/>
          </a:ln>
          <a:extLst>
            <a:ext uri="{C572A759-6A51-4108-AA02-DFA0A04FC94B}">
              <ma14:wrappingTextBoxFlag xmlns:ma14="http://schemas.microsoft.com/office/mac/drawingml/2011/main" val="1"/>
            </a:ext>
          </a:extLst>
        </p:spPr>
        <p:txBody>
          <a:bodyPr lIns="65001" tIns="65001" rIns="65001" bIns="65001"/>
          <a:lstStyle/>
          <a:p>
            <a:pPr lvl="0">
              <a:defRPr sz="1800">
                <a:uFillTx/>
              </a:defRPr>
            </a:pPr>
            <a:r>
              <a:rPr sz="2400">
                <a:uFill>
                  <a:solidFill/>
                </a:uFill>
              </a:rPr>
              <a:t>Body Level One</a:t>
            </a:r>
          </a:p>
          <a:p>
            <a:pPr lvl="1">
              <a:defRPr sz="1800">
                <a:uFillTx/>
              </a:defRPr>
            </a:pPr>
            <a:r>
              <a:rPr sz="2400">
                <a:uFill>
                  <a:solidFill/>
                </a:uFill>
              </a:rPr>
              <a:t>Body Level Two</a:t>
            </a:r>
          </a:p>
          <a:p>
            <a:pPr lvl="2">
              <a:defRPr sz="1800">
                <a:uFillTx/>
              </a:defRPr>
            </a:pPr>
            <a:r>
              <a:rPr sz="2400">
                <a:uFill>
                  <a:solidFill/>
                </a:uFill>
              </a:rPr>
              <a:t>Body Level Three</a:t>
            </a:r>
          </a:p>
          <a:p>
            <a:pPr lvl="3">
              <a:defRPr sz="1800">
                <a:uFillTx/>
              </a:defRPr>
            </a:pPr>
            <a:r>
              <a:rPr sz="2400">
                <a:uFill>
                  <a:solidFill/>
                </a:uFill>
              </a:rPr>
              <a:t>Body Level Four</a:t>
            </a:r>
          </a:p>
          <a:p>
            <a:pPr lvl="4">
              <a:defRPr sz="1800">
                <a:uFillTx/>
              </a:defRPr>
            </a:pPr>
            <a:r>
              <a:rPr sz="2400">
                <a:uFill>
                  <a:solidFill/>
                </a:u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txStyles>
    <p:titleStyle>
      <a:lvl1pPr>
        <a:defRPr sz="3400">
          <a:solidFill>
            <a:srgbClr val="006C45"/>
          </a:solidFill>
          <a:uFill>
            <a:solidFill>
              <a:srgbClr val="006C45"/>
            </a:solidFill>
          </a:uFill>
          <a:latin typeface="Arial Bold"/>
          <a:ea typeface="Arial Bold"/>
          <a:cs typeface="Arial Bold"/>
          <a:sym typeface="Arial Bold"/>
        </a:defRPr>
      </a:lvl1pPr>
      <a:lvl2pPr>
        <a:defRPr sz="3400">
          <a:solidFill>
            <a:srgbClr val="006C45"/>
          </a:solidFill>
          <a:uFill>
            <a:solidFill>
              <a:srgbClr val="006C45"/>
            </a:solidFill>
          </a:uFill>
          <a:latin typeface="Arial Bold"/>
          <a:ea typeface="Arial Bold"/>
          <a:cs typeface="Arial Bold"/>
          <a:sym typeface="Arial Bold"/>
        </a:defRPr>
      </a:lvl2pPr>
      <a:lvl3pPr>
        <a:defRPr sz="3400">
          <a:solidFill>
            <a:srgbClr val="006C45"/>
          </a:solidFill>
          <a:uFill>
            <a:solidFill>
              <a:srgbClr val="006C45"/>
            </a:solidFill>
          </a:uFill>
          <a:latin typeface="Arial Bold"/>
          <a:ea typeface="Arial Bold"/>
          <a:cs typeface="Arial Bold"/>
          <a:sym typeface="Arial Bold"/>
        </a:defRPr>
      </a:lvl3pPr>
      <a:lvl4pPr>
        <a:defRPr sz="3400">
          <a:solidFill>
            <a:srgbClr val="006C45"/>
          </a:solidFill>
          <a:uFill>
            <a:solidFill>
              <a:srgbClr val="006C45"/>
            </a:solidFill>
          </a:uFill>
          <a:latin typeface="Arial Bold"/>
          <a:ea typeface="Arial Bold"/>
          <a:cs typeface="Arial Bold"/>
          <a:sym typeface="Arial Bold"/>
        </a:defRPr>
      </a:lvl4pPr>
      <a:lvl5pPr>
        <a:defRPr sz="3400">
          <a:solidFill>
            <a:srgbClr val="006C45"/>
          </a:solidFill>
          <a:uFill>
            <a:solidFill>
              <a:srgbClr val="006C45"/>
            </a:solidFill>
          </a:uFill>
          <a:latin typeface="Arial Bold"/>
          <a:ea typeface="Arial Bold"/>
          <a:cs typeface="Arial Bold"/>
          <a:sym typeface="Arial Bold"/>
        </a:defRPr>
      </a:lvl5pPr>
      <a:lvl6pPr indent="457039">
        <a:defRPr sz="3400">
          <a:solidFill>
            <a:srgbClr val="006C45"/>
          </a:solidFill>
          <a:uFill>
            <a:solidFill>
              <a:srgbClr val="006C45"/>
            </a:solidFill>
          </a:uFill>
          <a:latin typeface="Arial Bold"/>
          <a:ea typeface="Arial Bold"/>
          <a:cs typeface="Arial Bold"/>
          <a:sym typeface="Arial Bold"/>
        </a:defRPr>
      </a:lvl6pPr>
      <a:lvl7pPr indent="914076">
        <a:defRPr sz="3400">
          <a:solidFill>
            <a:srgbClr val="006C45"/>
          </a:solidFill>
          <a:uFill>
            <a:solidFill>
              <a:srgbClr val="006C45"/>
            </a:solidFill>
          </a:uFill>
          <a:latin typeface="Arial Bold"/>
          <a:ea typeface="Arial Bold"/>
          <a:cs typeface="Arial Bold"/>
          <a:sym typeface="Arial Bold"/>
        </a:defRPr>
      </a:lvl7pPr>
      <a:lvl8pPr indent="1371116">
        <a:defRPr sz="3400">
          <a:solidFill>
            <a:srgbClr val="006C45"/>
          </a:solidFill>
          <a:uFill>
            <a:solidFill>
              <a:srgbClr val="006C45"/>
            </a:solidFill>
          </a:uFill>
          <a:latin typeface="Arial Bold"/>
          <a:ea typeface="Arial Bold"/>
          <a:cs typeface="Arial Bold"/>
          <a:sym typeface="Arial Bold"/>
        </a:defRPr>
      </a:lvl8pPr>
      <a:lvl9pPr indent="1828155">
        <a:defRPr sz="3400">
          <a:solidFill>
            <a:srgbClr val="006C45"/>
          </a:solidFill>
          <a:uFill>
            <a:solidFill>
              <a:srgbClr val="006C45"/>
            </a:solidFill>
          </a:uFill>
          <a:latin typeface="Arial Bold"/>
          <a:ea typeface="Arial Bold"/>
          <a:cs typeface="Arial Bold"/>
          <a:sym typeface="Arial Bold"/>
        </a:defRPr>
      </a:lvl9pPr>
    </p:titleStyle>
    <p:bodyStyle>
      <a:lvl1pPr marL="254000" indent="-254000">
        <a:spcBef>
          <a:spcPts val="400"/>
        </a:spcBef>
        <a:buClr>
          <a:srgbClr val="72BF44"/>
        </a:buClr>
        <a:buSzPct val="100000"/>
        <a:buChar char="•"/>
        <a:defRPr sz="2400">
          <a:uFill>
            <a:solidFill/>
          </a:uFill>
          <a:latin typeface="Arial"/>
          <a:ea typeface="Arial"/>
          <a:cs typeface="Arial"/>
          <a:sym typeface="Arial"/>
        </a:defRPr>
      </a:lvl1pPr>
      <a:lvl2pPr marL="632354" indent="-249766">
        <a:spcBef>
          <a:spcPts val="400"/>
        </a:spcBef>
        <a:buClr>
          <a:srgbClr val="72BF44"/>
        </a:buClr>
        <a:buSzPct val="100000"/>
        <a:buChar char="–"/>
        <a:defRPr sz="2400">
          <a:uFill>
            <a:solidFill/>
          </a:uFill>
          <a:latin typeface="Arial"/>
          <a:ea typeface="Arial"/>
          <a:cs typeface="Arial"/>
          <a:sym typeface="Arial"/>
        </a:defRPr>
      </a:lvl2pPr>
      <a:lvl3pPr marL="1016000" indent="-254000">
        <a:spcBef>
          <a:spcPts val="400"/>
        </a:spcBef>
        <a:buClr>
          <a:srgbClr val="72BF44"/>
        </a:buClr>
        <a:buSzPct val="100000"/>
        <a:buChar char="•"/>
        <a:defRPr sz="2400">
          <a:uFill>
            <a:solidFill/>
          </a:uFill>
          <a:latin typeface="Arial"/>
          <a:ea typeface="Arial"/>
          <a:cs typeface="Arial"/>
          <a:sym typeface="Arial"/>
        </a:defRPr>
      </a:lvl3pPr>
      <a:lvl4pPr marL="1394354" indent="-249766">
        <a:spcBef>
          <a:spcPts val="400"/>
        </a:spcBef>
        <a:buClr>
          <a:srgbClr val="72BF44"/>
        </a:buClr>
        <a:buSzPct val="100000"/>
        <a:buChar char="–"/>
        <a:defRPr sz="2400">
          <a:uFill>
            <a:solidFill/>
          </a:uFill>
          <a:latin typeface="Arial"/>
          <a:ea typeface="Arial"/>
          <a:cs typeface="Arial"/>
          <a:sym typeface="Arial"/>
        </a:defRPr>
      </a:lvl4pPr>
      <a:lvl5pPr marL="1773766" indent="-249766">
        <a:spcBef>
          <a:spcPts val="400"/>
        </a:spcBef>
        <a:buClr>
          <a:srgbClr val="72BF44"/>
        </a:buClr>
        <a:buSzPct val="100000"/>
        <a:buChar char="»"/>
        <a:defRPr sz="2400">
          <a:uFill>
            <a:solidFill/>
          </a:uFill>
          <a:latin typeface="Arial"/>
          <a:ea typeface="Arial"/>
          <a:cs typeface="Arial"/>
          <a:sym typeface="Arial"/>
        </a:defRPr>
      </a:lvl5pPr>
      <a:lvl6pPr marL="2232295" indent="-251794">
        <a:spcBef>
          <a:spcPts val="400"/>
        </a:spcBef>
        <a:buClr>
          <a:srgbClr val="72BF44"/>
        </a:buClr>
        <a:buSzPct val="100000"/>
        <a:buChar char="»"/>
        <a:defRPr sz="2400">
          <a:uFill>
            <a:solidFill/>
          </a:uFill>
          <a:latin typeface="Arial"/>
          <a:ea typeface="Arial"/>
          <a:cs typeface="Arial"/>
          <a:sym typeface="Arial"/>
        </a:defRPr>
      </a:lvl6pPr>
      <a:lvl7pPr marL="2689334" indent="-251794">
        <a:spcBef>
          <a:spcPts val="400"/>
        </a:spcBef>
        <a:buClr>
          <a:srgbClr val="72BF44"/>
        </a:buClr>
        <a:buSzPct val="100000"/>
        <a:buChar char="»"/>
        <a:defRPr sz="2400">
          <a:uFill>
            <a:solidFill/>
          </a:uFill>
          <a:latin typeface="Arial"/>
          <a:ea typeface="Arial"/>
          <a:cs typeface="Arial"/>
          <a:sym typeface="Arial"/>
        </a:defRPr>
      </a:lvl7pPr>
      <a:lvl8pPr marL="3146372" indent="-251794">
        <a:spcBef>
          <a:spcPts val="400"/>
        </a:spcBef>
        <a:buClr>
          <a:srgbClr val="72BF44"/>
        </a:buClr>
        <a:buSzPct val="100000"/>
        <a:buChar char="»"/>
        <a:defRPr sz="2400">
          <a:uFill>
            <a:solidFill/>
          </a:uFill>
          <a:latin typeface="Arial"/>
          <a:ea typeface="Arial"/>
          <a:cs typeface="Arial"/>
          <a:sym typeface="Arial"/>
        </a:defRPr>
      </a:lvl8pPr>
      <a:lvl9pPr marL="3603411" indent="-251794">
        <a:spcBef>
          <a:spcPts val="400"/>
        </a:spcBef>
        <a:buClr>
          <a:srgbClr val="72BF44"/>
        </a:buClr>
        <a:buSzPct val="100000"/>
        <a:buChar char="»"/>
        <a:defRPr sz="2400">
          <a:uFill>
            <a:solidFill/>
          </a:uFill>
          <a:latin typeface="Arial"/>
          <a:ea typeface="Arial"/>
          <a:cs typeface="Arial"/>
          <a:sym typeface="Arial"/>
        </a:defRPr>
      </a:lvl9pPr>
    </p:bodyStyle>
    <p:otherStyle>
      <a:lvl1pPr algn="r">
        <a:defRPr sz="1600">
          <a:solidFill>
            <a:schemeClr val="tx1"/>
          </a:solidFill>
          <a:uFill>
            <a:solidFill/>
          </a:uFill>
          <a:latin typeface="+mn-lt"/>
          <a:ea typeface="+mn-ea"/>
          <a:cs typeface="+mn-cs"/>
          <a:sym typeface="Arial"/>
        </a:defRPr>
      </a:lvl1pPr>
      <a:lvl2pPr indent="457200" algn="r">
        <a:defRPr sz="1600">
          <a:solidFill>
            <a:schemeClr val="tx1"/>
          </a:solidFill>
          <a:uFill>
            <a:solidFill/>
          </a:uFill>
          <a:latin typeface="+mn-lt"/>
          <a:ea typeface="+mn-ea"/>
          <a:cs typeface="+mn-cs"/>
          <a:sym typeface="Arial"/>
        </a:defRPr>
      </a:lvl2pPr>
      <a:lvl3pPr indent="914400" algn="r">
        <a:defRPr sz="1600">
          <a:solidFill>
            <a:schemeClr val="tx1"/>
          </a:solidFill>
          <a:uFill>
            <a:solidFill/>
          </a:uFill>
          <a:latin typeface="+mn-lt"/>
          <a:ea typeface="+mn-ea"/>
          <a:cs typeface="+mn-cs"/>
          <a:sym typeface="Arial"/>
        </a:defRPr>
      </a:lvl3pPr>
      <a:lvl4pPr indent="1371600" algn="r">
        <a:defRPr sz="1600">
          <a:solidFill>
            <a:schemeClr val="tx1"/>
          </a:solidFill>
          <a:uFill>
            <a:solidFill/>
          </a:uFill>
          <a:latin typeface="+mn-lt"/>
          <a:ea typeface="+mn-ea"/>
          <a:cs typeface="+mn-cs"/>
          <a:sym typeface="Arial"/>
        </a:defRPr>
      </a:lvl4pPr>
      <a:lvl5pPr indent="1828800" algn="r">
        <a:defRPr sz="1600">
          <a:solidFill>
            <a:schemeClr val="tx1"/>
          </a:solidFill>
          <a:uFill>
            <a:solidFill/>
          </a:uFill>
          <a:latin typeface="+mn-lt"/>
          <a:ea typeface="+mn-ea"/>
          <a:cs typeface="+mn-cs"/>
          <a:sym typeface="Arial"/>
        </a:defRPr>
      </a:lvl5pPr>
      <a:lvl6pPr indent="2286000" algn="r">
        <a:defRPr sz="1600">
          <a:solidFill>
            <a:schemeClr val="tx1"/>
          </a:solidFill>
          <a:uFill>
            <a:solidFill/>
          </a:uFill>
          <a:latin typeface="+mn-lt"/>
          <a:ea typeface="+mn-ea"/>
          <a:cs typeface="+mn-cs"/>
          <a:sym typeface="Arial"/>
        </a:defRPr>
      </a:lvl6pPr>
      <a:lvl7pPr indent="2743200" algn="r">
        <a:defRPr sz="1600">
          <a:solidFill>
            <a:schemeClr val="tx1"/>
          </a:solidFill>
          <a:uFill>
            <a:solidFill/>
          </a:uFill>
          <a:latin typeface="+mn-lt"/>
          <a:ea typeface="+mn-ea"/>
          <a:cs typeface="+mn-cs"/>
          <a:sym typeface="Arial"/>
        </a:defRPr>
      </a:lvl7pPr>
      <a:lvl8pPr indent="3200400" algn="r">
        <a:defRPr sz="1600">
          <a:solidFill>
            <a:schemeClr val="tx1"/>
          </a:solidFill>
          <a:uFill>
            <a:solidFill/>
          </a:uFill>
          <a:latin typeface="+mn-lt"/>
          <a:ea typeface="+mn-ea"/>
          <a:cs typeface="+mn-cs"/>
          <a:sym typeface="Arial"/>
        </a:defRPr>
      </a:lvl8pPr>
      <a:lvl9pPr indent="3657600" algn="r">
        <a:defRPr sz="1600">
          <a:solidFill>
            <a:schemeClr val="tx1"/>
          </a:solidFill>
          <a:uFill>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3.png"/><Relationship Id="rId1" Type="http://schemas.microsoft.com/office/2007/relationships/media" Target="../media/media3.mp4"/><Relationship Id="rId2" Type="http://schemas.openxmlformats.org/officeDocument/2006/relationships/video" Target="../media/media3.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4.png"/><Relationship Id="rId1" Type="http://schemas.microsoft.com/office/2007/relationships/media" Target="../media/media4.mp4"/><Relationship Id="rId2"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5.png"/><Relationship Id="rId1" Type="http://schemas.microsoft.com/office/2007/relationships/media" Target="../media/media5.mp4"/><Relationship Id="rId2" Type="http://schemas.openxmlformats.org/officeDocument/2006/relationships/video" Target="../media/media5.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6.png"/><Relationship Id="rId1" Type="http://schemas.microsoft.com/office/2007/relationships/media" Target="../media/media6.mp4"/><Relationship Id="rId2" Type="http://schemas.openxmlformats.org/officeDocument/2006/relationships/video" Target="../media/media6.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9.png"/><Relationship Id="rId1" Type="http://schemas.microsoft.com/office/2007/relationships/media" Target="../media/media7.mp4"/><Relationship Id="rId2" Type="http://schemas.openxmlformats.org/officeDocument/2006/relationships/video" Target="../media/media7.mp4"/></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20.png"/><Relationship Id="rId1" Type="http://schemas.microsoft.com/office/2007/relationships/media" Target="../media/media8.mov"/><Relationship Id="rId2" Type="http://schemas.openxmlformats.org/officeDocument/2006/relationships/video" Target="../media/media8.mo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tif"/><Relationship Id="rId4" Type="http://schemas.openxmlformats.org/officeDocument/2006/relationships/hyperlink" Target="http://news.discovery.com/animals/zoo-animals/pigeons-math-animals-111222.htm" TargetMode="External"/><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ti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tif"/><Relationship Id="rId4" Type="http://schemas.openxmlformats.org/officeDocument/2006/relationships/hyperlink" Target="http://flickr.com/photos/23265522@N06/5638599313"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bin"/><Relationship Id="rId5" Type="http://schemas.openxmlformats.org/officeDocument/2006/relationships/image" Target="../media/image38.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9.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4" Type="http://schemas.openxmlformats.org/officeDocument/2006/relationships/hyperlink" Target="http://news.discovery.com/animals/whales-dolphins/dolphins-math-geniuses-120717.htm" TargetMode="External"/><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microsoft.com/office/2007/relationships/media" Target="../media/media2.mp4"/><Relationship Id="rId2" Type="http://schemas.openxmlformats.org/officeDocument/2006/relationships/video" Target="../media/media2.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title"/>
          </p:nvPr>
        </p:nvSpPr>
        <p:spPr>
          <a:xfrm>
            <a:off x="866986" y="2162838"/>
            <a:ext cx="11054081" cy="1083735"/>
          </a:xfrm>
          <a:prstGeom prst="rect">
            <a:avLst/>
          </a:prstGeom>
        </p:spPr>
        <p:txBody>
          <a:bodyPr/>
          <a:lstStyle>
            <a:lvl1pPr>
              <a:defRPr sz="4100"/>
            </a:lvl1pPr>
          </a:lstStyle>
          <a:p>
            <a:pPr lvl="0">
              <a:defRPr sz="1800">
                <a:solidFill>
                  <a:srgbClr val="000000"/>
                </a:solidFill>
                <a:uFillTx/>
              </a:defRPr>
            </a:pPr>
            <a:r>
              <a:rPr sz="8000" dirty="0">
                <a:solidFill>
                  <a:srgbClr val="006C45"/>
                </a:solidFill>
                <a:uFill>
                  <a:solidFill>
                    <a:srgbClr val="006C45"/>
                  </a:solidFill>
                </a:uFill>
              </a:rPr>
              <a:t>Can Animals do Maths?</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Primate Research Institute, Kyoto University</a:t>
            </a:r>
            <a:endParaRPr lang="en-US" dirty="0"/>
          </a:p>
        </p:txBody>
      </p:sp>
      <p:pic>
        <p:nvPicPr>
          <p:cNvPr id="3" name="Picture 2"/>
          <p:cNvPicPr>
            <a:picLocks noChangeAspect="1"/>
          </p:cNvPicPr>
          <p:nvPr/>
        </p:nvPicPr>
        <p:blipFill>
          <a:blip r:embed="rId3"/>
          <a:stretch>
            <a:fillRect/>
          </a:stretch>
        </p:blipFill>
        <p:spPr>
          <a:xfrm>
            <a:off x="895306" y="3719840"/>
            <a:ext cx="5842000" cy="3505200"/>
          </a:xfrm>
          <a:prstGeom prst="rect">
            <a:avLst/>
          </a:prstGeom>
        </p:spPr>
      </p:pic>
      <p:sp>
        <p:nvSpPr>
          <p:cNvPr id="4" name="Rectangle 3"/>
          <p:cNvSpPr/>
          <p:nvPr/>
        </p:nvSpPr>
        <p:spPr>
          <a:xfrm>
            <a:off x="895306" y="7553424"/>
            <a:ext cx="5842000" cy="523220"/>
          </a:xfrm>
          <a:prstGeom prst="rect">
            <a:avLst/>
          </a:prstGeom>
        </p:spPr>
        <p:txBody>
          <a:bodyPr wrap="square">
            <a:spAutoFit/>
          </a:bodyPr>
          <a:lstStyle/>
          <a:p>
            <a:r>
              <a:rPr lang="en-US" sz="1400" dirty="0"/>
              <a:t>Professor </a:t>
            </a:r>
            <a:r>
              <a:rPr lang="en-US" sz="1400" dirty="0" err="1"/>
              <a:t>Tetsuro</a:t>
            </a:r>
            <a:r>
              <a:rPr lang="en-US" sz="1400" dirty="0"/>
              <a:t> Matsuzawa plays with chimpanzee Ai at the Primate Research Institute of Kyoto University. Photograph: Justin McCurry</a:t>
            </a:r>
          </a:p>
        </p:txBody>
      </p:sp>
      <p:sp>
        <p:nvSpPr>
          <p:cNvPr id="6" name="Rectangle 5"/>
          <p:cNvSpPr/>
          <p:nvPr/>
        </p:nvSpPr>
        <p:spPr>
          <a:xfrm>
            <a:off x="6870122" y="3737090"/>
            <a:ext cx="5710024" cy="3046988"/>
          </a:xfrm>
          <a:prstGeom prst="rect">
            <a:avLst/>
          </a:prstGeom>
        </p:spPr>
        <p:txBody>
          <a:bodyPr wrap="square">
            <a:spAutoFit/>
          </a:bodyPr>
          <a:lstStyle/>
          <a:p>
            <a:r>
              <a:rPr lang="en-US" dirty="0"/>
              <a:t>Prof Matsuzawa </a:t>
            </a:r>
            <a:r>
              <a:rPr lang="en-US" dirty="0" smtClean="0"/>
              <a:t>has been working in the field of primate memory for over 30 years.</a:t>
            </a:r>
          </a:p>
          <a:p>
            <a:endParaRPr lang="en-US" dirty="0"/>
          </a:p>
          <a:p>
            <a:r>
              <a:rPr lang="en-US" dirty="0"/>
              <a:t>Ai (36 years old) and </a:t>
            </a:r>
            <a:r>
              <a:rPr lang="en-US" dirty="0" err="1"/>
              <a:t>Ayumu</a:t>
            </a:r>
            <a:r>
              <a:rPr lang="en-US" dirty="0"/>
              <a:t> </a:t>
            </a:r>
            <a:r>
              <a:rPr lang="en-US" dirty="0" smtClean="0"/>
              <a:t>(her 13 </a:t>
            </a:r>
            <a:r>
              <a:rPr lang="en-US" dirty="0"/>
              <a:t>year old son</a:t>
            </a:r>
            <a:r>
              <a:rPr lang="en-US" dirty="0" smtClean="0"/>
              <a:t>) were taught to </a:t>
            </a:r>
            <a:r>
              <a:rPr lang="en-US" dirty="0" err="1" smtClean="0"/>
              <a:t>recognise</a:t>
            </a:r>
            <a:r>
              <a:rPr lang="en-US" dirty="0" smtClean="0"/>
              <a:t> numbers 1-9 and put them in the correct order.</a:t>
            </a:r>
            <a:endParaRPr lang="en-US" dirty="0"/>
          </a:p>
        </p:txBody>
      </p:sp>
    </p:spTree>
    <p:extLst>
      <p:ext uri="{BB962C8B-B14F-4D97-AF65-F5344CB8AC3E}">
        <p14:creationId xmlns:p14="http://schemas.microsoft.com/office/powerpoint/2010/main" val="3330751390"/>
      </p:ext>
    </p:extLst>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Superior chimpanzee memory-r5nTVF3ui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5358" y="3572632"/>
            <a:ext cx="5950603" cy="4437738"/>
          </a:xfrm>
          <a:prstGeom prst="rect">
            <a:avLst/>
          </a:prstGeom>
        </p:spPr>
      </p:pic>
      <p:sp>
        <p:nvSpPr>
          <p:cNvPr id="4" name="TextBox 3"/>
          <p:cNvSpPr txBox="1"/>
          <p:nvPr/>
        </p:nvSpPr>
        <p:spPr>
          <a:xfrm>
            <a:off x="7192324" y="3572630"/>
            <a:ext cx="4837117" cy="19779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First numbers 1-9 were shown and then</a:t>
            </a:r>
            <a:r>
              <a:rPr kumimoji="0" lang="en-US" sz="2400" b="0" i="0" u="none" strike="noStrike" cap="none" spc="0" normalizeH="0" dirty="0" smtClean="0">
                <a:ln>
                  <a:noFill/>
                </a:ln>
                <a:solidFill>
                  <a:srgbClr val="000000"/>
                </a:solidFill>
                <a:effectLst/>
                <a:uFill>
                  <a:solidFill>
                    <a:srgbClr val="000000"/>
                  </a:solidFill>
                </a:uFill>
                <a:latin typeface="Arial"/>
                <a:ea typeface="Arial"/>
                <a:cs typeface="Arial"/>
                <a:sym typeface="Arial"/>
              </a:rPr>
              <a:t> </a:t>
            </a:r>
            <a:r>
              <a:rPr kumimoji="0" lang="en-US" sz="2400" b="0" i="0" u="none" strike="noStrike" cap="none" spc="0" normalizeH="0" dirty="0" smtClean="0">
                <a:ln>
                  <a:noFill/>
                </a:ln>
                <a:solidFill>
                  <a:srgbClr val="000000"/>
                </a:solidFill>
                <a:effectLst/>
                <a:uFill>
                  <a:solidFill>
                    <a:srgbClr val="000000"/>
                  </a:solidFill>
                </a:uFill>
                <a:latin typeface="Arial"/>
                <a:ea typeface="Arial"/>
                <a:cs typeface="Arial"/>
                <a:sym typeface="Arial"/>
              </a:rPr>
              <a:t>replaced </a:t>
            </a:r>
            <a:r>
              <a:rPr kumimoji="0" lang="en-US" sz="2400" b="0" i="0" u="none" strike="noStrike" cap="none" spc="0" normalizeH="0" dirty="0" smtClean="0">
                <a:ln>
                  <a:noFill/>
                </a:ln>
                <a:solidFill>
                  <a:srgbClr val="000000"/>
                </a:solidFill>
                <a:effectLst/>
                <a:uFill>
                  <a:solidFill>
                    <a:srgbClr val="000000"/>
                  </a:solidFill>
                </a:uFill>
                <a:latin typeface="Arial"/>
                <a:ea typeface="Arial"/>
                <a:cs typeface="Arial"/>
                <a:sym typeface="Arial"/>
              </a:rPr>
              <a:t>with white squares.</a:t>
            </a:r>
          </a:p>
          <a:p>
            <a:pPr marL="0" marR="0" indent="0" algn="l" defTabSz="914400" rtl="0" fontAlgn="auto" latinLnBrk="1" hangingPunct="0">
              <a:lnSpc>
                <a:spcPct val="100000"/>
              </a:lnSpc>
              <a:spcBef>
                <a:spcPts val="0"/>
              </a:spcBef>
              <a:spcAft>
                <a:spcPts val="0"/>
              </a:spcAft>
              <a:buClrTx/>
              <a:buSzTx/>
              <a:buFontTx/>
              <a:buNone/>
              <a:tabLst/>
            </a:pPr>
            <a:endParaRPr lang="en-US" baseline="0" dirty="0">
              <a:solidFill>
                <a:srgbClr val="000000"/>
              </a:solidFill>
              <a:uFill>
                <a:solidFill>
                  <a:srgbClr val="000000"/>
                </a:solidFill>
              </a:uFill>
            </a:endParaRPr>
          </a:p>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dirty="0" smtClean="0">
                <a:ln>
                  <a:noFill/>
                </a:ln>
                <a:solidFill>
                  <a:srgbClr val="000000"/>
                </a:solidFill>
                <a:effectLst/>
                <a:uFill>
                  <a:solidFill>
                    <a:srgbClr val="000000"/>
                  </a:solidFill>
                </a:uFill>
                <a:latin typeface="Arial"/>
                <a:ea typeface="Arial"/>
                <a:cs typeface="Arial"/>
                <a:sym typeface="Arial"/>
              </a:rPr>
              <a:t>Some numbers were even left out so they </a:t>
            </a:r>
            <a:r>
              <a:rPr kumimoji="0" lang="en-US" sz="2400" b="0" i="0" u="none" strike="noStrike" cap="none" spc="0" normalizeH="0" dirty="0" smtClean="0">
                <a:ln>
                  <a:noFill/>
                </a:ln>
                <a:solidFill>
                  <a:srgbClr val="000000"/>
                </a:solidFill>
                <a:effectLst/>
                <a:uFill>
                  <a:solidFill>
                    <a:srgbClr val="000000"/>
                  </a:solidFill>
                </a:uFill>
                <a:latin typeface="Arial"/>
                <a:ea typeface="Arial"/>
                <a:cs typeface="Arial"/>
                <a:sym typeface="Arial"/>
              </a:rPr>
              <a:t>had </a:t>
            </a:r>
            <a:r>
              <a:rPr kumimoji="0" lang="en-US" sz="2400" b="0" i="0" u="none" strike="noStrike" cap="none" spc="0" normalizeH="0" dirty="0" smtClean="0">
                <a:ln>
                  <a:noFill/>
                </a:ln>
                <a:solidFill>
                  <a:srgbClr val="000000"/>
                </a:solidFill>
                <a:effectLst/>
                <a:uFill>
                  <a:solidFill>
                    <a:srgbClr val="000000"/>
                  </a:solidFill>
                </a:uFill>
                <a:latin typeface="Arial"/>
                <a:ea typeface="Arial"/>
                <a:cs typeface="Arial"/>
                <a:sym typeface="Arial"/>
              </a:rPr>
              <a:t>to remember order.</a:t>
            </a:r>
            <a:endParaRPr kumimoji="0" lang="en-US" sz="24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
        <p:nvSpPr>
          <p:cNvPr id="5" name="Shape 58"/>
          <p:cNvSpPr/>
          <p:nvPr/>
        </p:nvSpPr>
        <p:spPr>
          <a:xfrm>
            <a:off x="3578284" y="8489067"/>
            <a:ext cx="5012948" cy="40831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defRPr sz="1800">
                <a:uFillTx/>
              </a:defRPr>
            </a:pPr>
            <a:r>
              <a:rPr sz="1800" dirty="0">
                <a:uFill>
                  <a:solidFill/>
                </a:uFill>
              </a:rPr>
              <a:t>https://www.youtube.com/watch?v</a:t>
            </a:r>
            <a:r>
              <a:rPr sz="1800" dirty="0" smtClean="0">
                <a:uFill>
                  <a:solidFill/>
                </a:uFill>
              </a:rPr>
              <a:t>=</a:t>
            </a:r>
            <a:r>
              <a:rPr lang="en-US" sz="1800" dirty="0"/>
              <a:t>r5nTVF3uits</a:t>
            </a:r>
            <a:endParaRPr sz="1800" dirty="0">
              <a:uFill>
                <a:solidFill/>
              </a:uFill>
            </a:endParaRPr>
          </a:p>
        </p:txBody>
      </p:sp>
    </p:spTree>
    <p:extLst>
      <p:ext uri="{BB962C8B-B14F-4D97-AF65-F5344CB8AC3E}">
        <p14:creationId xmlns:p14="http://schemas.microsoft.com/office/powerpoint/2010/main" val="22494882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8"/>
          <p:cNvSpPr/>
          <p:nvPr/>
        </p:nvSpPr>
        <p:spPr>
          <a:xfrm>
            <a:off x="3578284" y="8489067"/>
            <a:ext cx="5153837" cy="40831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defRPr sz="1800">
                <a:uFillTx/>
              </a:defRPr>
            </a:pPr>
            <a:r>
              <a:rPr sz="1800" dirty="0">
                <a:uFill>
                  <a:solidFill/>
                </a:uFill>
              </a:rPr>
              <a:t>https://www.youtube.com/watch?v</a:t>
            </a:r>
            <a:r>
              <a:rPr sz="1800" dirty="0" smtClean="0">
                <a:uFill>
                  <a:solidFill/>
                </a:uFill>
              </a:rPr>
              <a:t>=</a:t>
            </a:r>
            <a:r>
              <a:rPr lang="en-US" sz="1800" dirty="0"/>
              <a:t>qyJomdyjyvM</a:t>
            </a:r>
            <a:endParaRPr sz="1800" dirty="0">
              <a:uFill>
                <a:solidFill/>
              </a:uFill>
            </a:endParaRPr>
          </a:p>
        </p:txBody>
      </p:sp>
      <p:pic>
        <p:nvPicPr>
          <p:cNvPr id="6" name="Are you smarter than a chimp-qyJomdyjyvM_trimm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8187" y="2427876"/>
            <a:ext cx="9705503" cy="5456741"/>
          </a:xfrm>
          <a:prstGeom prst="rect">
            <a:avLst/>
          </a:prstGeom>
        </p:spPr>
      </p:pic>
    </p:spTree>
    <p:extLst>
      <p:ext uri="{BB962C8B-B14F-4D97-AF65-F5344CB8AC3E}">
        <p14:creationId xmlns:p14="http://schemas.microsoft.com/office/powerpoint/2010/main" val="36394420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59" y="1347548"/>
            <a:ext cx="11054082" cy="758614"/>
          </a:xfrm>
        </p:spPr>
        <p:txBody>
          <a:bodyPr/>
          <a:lstStyle/>
          <a:p>
            <a:r>
              <a:rPr lang="en-US" dirty="0" smtClean="0"/>
              <a:t>….. </a:t>
            </a:r>
            <a:r>
              <a:rPr lang="en-US" dirty="0"/>
              <a:t>y</a:t>
            </a:r>
            <a:r>
              <a:rPr lang="en-US" dirty="0" smtClean="0"/>
              <a:t>eah, but can they count?</a:t>
            </a:r>
            <a:endParaRPr lang="en-US" dirty="0"/>
          </a:p>
        </p:txBody>
      </p:sp>
      <p:pic>
        <p:nvPicPr>
          <p:cNvPr id="3" name="Chimps counting dots means they know the meaning of numbers-VCy7M6ueSp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9009" y="2106162"/>
            <a:ext cx="8440394" cy="6330296"/>
          </a:xfrm>
          <a:prstGeom prst="rect">
            <a:avLst/>
          </a:prstGeom>
        </p:spPr>
      </p:pic>
      <p:sp>
        <p:nvSpPr>
          <p:cNvPr id="4" name="Shape 58"/>
          <p:cNvSpPr/>
          <p:nvPr/>
        </p:nvSpPr>
        <p:spPr>
          <a:xfrm>
            <a:off x="3578284" y="8489067"/>
            <a:ext cx="5333950" cy="40831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defRPr sz="1800">
                <a:uFillTx/>
              </a:defRPr>
            </a:pPr>
            <a:r>
              <a:rPr sz="1800" dirty="0">
                <a:uFill>
                  <a:solidFill/>
                </a:uFill>
              </a:rPr>
              <a:t>https://www.youtube.com/watch?v</a:t>
            </a:r>
            <a:r>
              <a:rPr sz="1800" dirty="0" smtClean="0">
                <a:uFill>
                  <a:solidFill/>
                </a:uFill>
              </a:rPr>
              <a:t>=</a:t>
            </a:r>
            <a:r>
              <a:rPr lang="en-US" sz="1800" dirty="0"/>
              <a:t>VCy7M6ueSpE</a:t>
            </a:r>
            <a:endParaRPr sz="1800" dirty="0">
              <a:uFill>
                <a:solidFill/>
              </a:uFill>
            </a:endParaRPr>
          </a:p>
        </p:txBody>
      </p:sp>
    </p:spTree>
    <p:extLst>
      <p:ext uri="{BB962C8B-B14F-4D97-AF65-F5344CB8AC3E}">
        <p14:creationId xmlns:p14="http://schemas.microsoft.com/office/powerpoint/2010/main" val="29592036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try other species</a:t>
            </a:r>
            <a:endParaRPr lang="en-US" dirty="0"/>
          </a:p>
        </p:txBody>
      </p:sp>
      <p:sp>
        <p:nvSpPr>
          <p:cNvPr id="4" name="Rectangle 3"/>
          <p:cNvSpPr/>
          <p:nvPr/>
        </p:nvSpPr>
        <p:spPr>
          <a:xfrm>
            <a:off x="5760600" y="8792969"/>
            <a:ext cx="6556603" cy="461665"/>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a:t>
            </a:r>
            <a:r>
              <a:rPr lang="en-US" dirty="0" err="1"/>
              <a:t>dFrlfFnkiug</a:t>
            </a:r>
            <a:endParaRPr lang="en-US" dirty="0"/>
          </a:p>
        </p:txBody>
      </p:sp>
      <p:pic>
        <p:nvPicPr>
          <p:cNvPr id="5" name="My Parrot Can do Math Problems-dFrlfFnkiug_trimm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72427" y="2817707"/>
            <a:ext cx="7776346" cy="5832260"/>
          </a:xfrm>
          <a:prstGeom prst="rect">
            <a:avLst/>
          </a:prstGeom>
        </p:spPr>
      </p:pic>
    </p:spTree>
    <p:extLst>
      <p:ext uri="{BB962C8B-B14F-4D97-AF65-F5344CB8AC3E}">
        <p14:creationId xmlns:p14="http://schemas.microsoft.com/office/powerpoint/2010/main" val="5346444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7280" y="1833734"/>
            <a:ext cx="11054082" cy="758614"/>
          </a:xfrm>
          <a:prstGeom prst="rect">
            <a:avLst/>
          </a:prstGeom>
          <a:ln w="12700">
            <a:miter lim="400000"/>
          </a:ln>
          <a:extLst>
            <a:ext uri="{C572A759-6A51-4108-AA02-DFA0A04FC94B}">
              <ma14:wrappingTextBoxFlag xmlns:ma14="http://schemas.microsoft.com/office/mac/drawingml/2011/main" val="1"/>
            </a:ext>
          </a:extLst>
        </p:spPr>
        <p:txBody>
          <a:bodyPr lIns="65001" tIns="65001" rIns="65001" bIns="65001" anchor="ctr"/>
          <a:lstStyle>
            <a:lvl1pPr>
              <a:defRPr sz="3400">
                <a:solidFill>
                  <a:srgbClr val="006C45"/>
                </a:solidFill>
                <a:uFill>
                  <a:solidFill>
                    <a:srgbClr val="006C45"/>
                  </a:solidFill>
                </a:uFill>
                <a:latin typeface="Arial Bold"/>
                <a:ea typeface="Arial Bold"/>
                <a:cs typeface="Arial Bold"/>
                <a:sym typeface="Arial Bold"/>
              </a:defRPr>
            </a:lvl1pPr>
            <a:lvl2pPr>
              <a:defRPr sz="3400">
                <a:solidFill>
                  <a:srgbClr val="006C45"/>
                </a:solidFill>
                <a:uFill>
                  <a:solidFill>
                    <a:srgbClr val="006C45"/>
                  </a:solidFill>
                </a:uFill>
                <a:latin typeface="Arial Bold"/>
                <a:ea typeface="Arial Bold"/>
                <a:cs typeface="Arial Bold"/>
                <a:sym typeface="Arial Bold"/>
              </a:defRPr>
            </a:lvl2pPr>
            <a:lvl3pPr>
              <a:defRPr sz="3400">
                <a:solidFill>
                  <a:srgbClr val="006C45"/>
                </a:solidFill>
                <a:uFill>
                  <a:solidFill>
                    <a:srgbClr val="006C45"/>
                  </a:solidFill>
                </a:uFill>
                <a:latin typeface="Arial Bold"/>
                <a:ea typeface="Arial Bold"/>
                <a:cs typeface="Arial Bold"/>
                <a:sym typeface="Arial Bold"/>
              </a:defRPr>
            </a:lvl3pPr>
            <a:lvl4pPr>
              <a:defRPr sz="3400">
                <a:solidFill>
                  <a:srgbClr val="006C45"/>
                </a:solidFill>
                <a:uFill>
                  <a:solidFill>
                    <a:srgbClr val="006C45"/>
                  </a:solidFill>
                </a:uFill>
                <a:latin typeface="Arial Bold"/>
                <a:ea typeface="Arial Bold"/>
                <a:cs typeface="Arial Bold"/>
                <a:sym typeface="Arial Bold"/>
              </a:defRPr>
            </a:lvl4pPr>
            <a:lvl5pPr>
              <a:defRPr sz="3400">
                <a:solidFill>
                  <a:srgbClr val="006C45"/>
                </a:solidFill>
                <a:uFill>
                  <a:solidFill>
                    <a:srgbClr val="006C45"/>
                  </a:solidFill>
                </a:uFill>
                <a:latin typeface="Arial Bold"/>
                <a:ea typeface="Arial Bold"/>
                <a:cs typeface="Arial Bold"/>
                <a:sym typeface="Arial Bold"/>
              </a:defRPr>
            </a:lvl5pPr>
            <a:lvl6pPr indent="457039">
              <a:defRPr sz="3400">
                <a:solidFill>
                  <a:srgbClr val="006C45"/>
                </a:solidFill>
                <a:uFill>
                  <a:solidFill>
                    <a:srgbClr val="006C45"/>
                  </a:solidFill>
                </a:uFill>
                <a:latin typeface="Arial Bold"/>
                <a:ea typeface="Arial Bold"/>
                <a:cs typeface="Arial Bold"/>
                <a:sym typeface="Arial Bold"/>
              </a:defRPr>
            </a:lvl6pPr>
            <a:lvl7pPr indent="914076">
              <a:defRPr sz="3400">
                <a:solidFill>
                  <a:srgbClr val="006C45"/>
                </a:solidFill>
                <a:uFill>
                  <a:solidFill>
                    <a:srgbClr val="006C45"/>
                  </a:solidFill>
                </a:uFill>
                <a:latin typeface="Arial Bold"/>
                <a:ea typeface="Arial Bold"/>
                <a:cs typeface="Arial Bold"/>
                <a:sym typeface="Arial Bold"/>
              </a:defRPr>
            </a:lvl7pPr>
            <a:lvl8pPr indent="1371116">
              <a:defRPr sz="3400">
                <a:solidFill>
                  <a:srgbClr val="006C45"/>
                </a:solidFill>
                <a:uFill>
                  <a:solidFill>
                    <a:srgbClr val="006C45"/>
                  </a:solidFill>
                </a:uFill>
                <a:latin typeface="Arial Bold"/>
                <a:ea typeface="Arial Bold"/>
                <a:cs typeface="Arial Bold"/>
                <a:sym typeface="Arial Bold"/>
              </a:defRPr>
            </a:lvl8pPr>
            <a:lvl9pPr indent="1828155">
              <a:defRPr sz="3400">
                <a:solidFill>
                  <a:srgbClr val="006C45"/>
                </a:solidFill>
                <a:uFill>
                  <a:solidFill>
                    <a:srgbClr val="006C45"/>
                  </a:solidFill>
                </a:uFill>
                <a:latin typeface="Arial Bold"/>
                <a:ea typeface="Arial Bold"/>
                <a:cs typeface="Arial Bold"/>
                <a:sym typeface="Arial Bold"/>
              </a:defRPr>
            </a:lvl9pPr>
          </a:lstStyle>
          <a:p>
            <a:r>
              <a:rPr lang="en-US" sz="4400" dirty="0" smtClean="0"/>
              <a:t>Ok, I was only joking there !!!</a:t>
            </a:r>
            <a:endParaRPr lang="en-US" sz="4400" dirty="0"/>
          </a:p>
        </p:txBody>
      </p:sp>
      <p:pic>
        <p:nvPicPr>
          <p:cNvPr id="2" name="Picture 1"/>
          <p:cNvPicPr>
            <a:picLocks noChangeAspect="1"/>
          </p:cNvPicPr>
          <p:nvPr/>
        </p:nvPicPr>
        <p:blipFill>
          <a:blip r:embed="rId2"/>
          <a:stretch>
            <a:fillRect/>
          </a:stretch>
        </p:blipFill>
        <p:spPr>
          <a:xfrm>
            <a:off x="1794609" y="2729126"/>
            <a:ext cx="8289847" cy="6217385"/>
          </a:xfrm>
          <a:prstGeom prst="rect">
            <a:avLst/>
          </a:prstGeom>
        </p:spPr>
      </p:pic>
    </p:spTree>
    <p:extLst>
      <p:ext uri="{BB962C8B-B14F-4D97-AF65-F5344CB8AC3E}">
        <p14:creationId xmlns:p14="http://schemas.microsoft.com/office/powerpoint/2010/main" val="41309231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75359" y="2059093"/>
            <a:ext cx="11054082" cy="758614"/>
          </a:xfrm>
        </p:spPr>
        <p:txBody>
          <a:bodyPr/>
          <a:lstStyle/>
          <a:p>
            <a:r>
              <a:rPr lang="en-US" dirty="0" smtClean="0"/>
              <a:t>The ‘Clever Hans’ trick.</a:t>
            </a:r>
            <a:endParaRPr lang="en-US" dirty="0"/>
          </a:p>
        </p:txBody>
      </p:sp>
      <p:pic>
        <p:nvPicPr>
          <p:cNvPr id="3" name="Picture 2"/>
          <p:cNvPicPr>
            <a:picLocks noChangeAspect="1"/>
          </p:cNvPicPr>
          <p:nvPr/>
        </p:nvPicPr>
        <p:blipFill>
          <a:blip r:embed="rId3"/>
          <a:stretch>
            <a:fillRect/>
          </a:stretch>
        </p:blipFill>
        <p:spPr>
          <a:xfrm>
            <a:off x="358003" y="3576121"/>
            <a:ext cx="4897985" cy="3287689"/>
          </a:xfrm>
          <a:prstGeom prst="rect">
            <a:avLst/>
          </a:prstGeom>
        </p:spPr>
      </p:pic>
      <p:sp>
        <p:nvSpPr>
          <p:cNvPr id="5" name="Rectangle 4"/>
          <p:cNvSpPr/>
          <p:nvPr/>
        </p:nvSpPr>
        <p:spPr>
          <a:xfrm>
            <a:off x="5413952" y="5114519"/>
            <a:ext cx="6502400" cy="1938992"/>
          </a:xfrm>
          <a:prstGeom prst="rect">
            <a:avLst/>
          </a:prstGeom>
        </p:spPr>
        <p:txBody>
          <a:bodyPr>
            <a:spAutoFit/>
          </a:bodyPr>
          <a:lstStyle/>
          <a:p>
            <a:r>
              <a:rPr lang="en-US" dirty="0"/>
              <a:t>After a formal investigation in 1907, </a:t>
            </a:r>
            <a:r>
              <a:rPr lang="en-US" dirty="0" smtClean="0"/>
              <a:t>psychologist Oskar </a:t>
            </a:r>
            <a:r>
              <a:rPr lang="en-US" dirty="0" err="1" smtClean="0"/>
              <a:t>Pfungst</a:t>
            </a:r>
            <a:r>
              <a:rPr lang="en-US" dirty="0" smtClean="0"/>
              <a:t> </a:t>
            </a:r>
            <a:r>
              <a:rPr lang="en-US" dirty="0" smtClean="0"/>
              <a:t>demonstrated </a:t>
            </a:r>
            <a:r>
              <a:rPr lang="en-US" dirty="0" smtClean="0"/>
              <a:t>that the horse was not actually performing these mental tasks, but was watching the reaction of the human observers.</a:t>
            </a:r>
            <a:endParaRPr lang="en-US" dirty="0"/>
          </a:p>
        </p:txBody>
      </p:sp>
      <p:sp>
        <p:nvSpPr>
          <p:cNvPr id="6" name="Rectangle 5"/>
          <p:cNvSpPr/>
          <p:nvPr/>
        </p:nvSpPr>
        <p:spPr>
          <a:xfrm>
            <a:off x="5413952" y="3379148"/>
            <a:ext cx="6502400" cy="1200328"/>
          </a:xfrm>
          <a:prstGeom prst="rect">
            <a:avLst/>
          </a:prstGeom>
        </p:spPr>
        <p:txBody>
          <a:bodyPr>
            <a:spAutoFit/>
          </a:bodyPr>
          <a:lstStyle/>
          <a:p>
            <a:r>
              <a:rPr lang="en-US" dirty="0"/>
              <a:t>Clever </a:t>
            </a:r>
            <a:r>
              <a:rPr lang="en-US" dirty="0" smtClean="0"/>
              <a:t>Hans was an </a:t>
            </a:r>
            <a:r>
              <a:rPr lang="en-US" dirty="0" err="1" smtClean="0"/>
              <a:t>Orlov</a:t>
            </a:r>
            <a:r>
              <a:rPr lang="en-US" dirty="0" smtClean="0"/>
              <a:t> Trotter horse that was claimed to be able to perform arithmetic and other intellectual tasks.</a:t>
            </a:r>
            <a:endParaRPr lang="en-US" dirty="0"/>
          </a:p>
        </p:txBody>
      </p:sp>
      <p:sp>
        <p:nvSpPr>
          <p:cNvPr id="8" name="Rectangle 7"/>
          <p:cNvSpPr/>
          <p:nvPr/>
        </p:nvSpPr>
        <p:spPr>
          <a:xfrm>
            <a:off x="358003" y="7337050"/>
            <a:ext cx="5590593" cy="461665"/>
          </a:xfrm>
          <a:prstGeom prst="rect">
            <a:avLst/>
          </a:prstGeom>
        </p:spPr>
        <p:txBody>
          <a:bodyPr wrap="none">
            <a:spAutoFit/>
          </a:bodyPr>
          <a:lstStyle/>
          <a:p>
            <a:r>
              <a:rPr lang="en-US" dirty="0"/>
              <a:t>http://</a:t>
            </a:r>
            <a:r>
              <a:rPr lang="en-US" dirty="0" err="1"/>
              <a:t>en.wikipedia.org</a:t>
            </a:r>
            <a:r>
              <a:rPr lang="en-US" dirty="0"/>
              <a:t>/wiki/</a:t>
            </a:r>
            <a:r>
              <a:rPr lang="en-US" dirty="0" err="1"/>
              <a:t>Clever_hans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7210" y="9080319"/>
            <a:ext cx="8133795" cy="461665"/>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=cQwqgj46OtI</a:t>
            </a:r>
          </a:p>
        </p:txBody>
      </p:sp>
      <p:pic>
        <p:nvPicPr>
          <p:cNvPr id="2" name="Math Parrot-cQwqgj46Ot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9868" y="1851077"/>
            <a:ext cx="9108538" cy="6831403"/>
          </a:xfrm>
          <a:prstGeom prst="rect">
            <a:avLst/>
          </a:prstGeom>
        </p:spPr>
      </p:pic>
    </p:spTree>
    <p:extLst>
      <p:ext uri="{BB962C8B-B14F-4D97-AF65-F5344CB8AC3E}">
        <p14:creationId xmlns:p14="http://schemas.microsoft.com/office/powerpoint/2010/main" val="40162809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parrots can be trained to count</a:t>
            </a:r>
            <a:endParaRPr lang="en-US" dirty="0"/>
          </a:p>
        </p:txBody>
      </p:sp>
      <p:pic>
        <p:nvPicPr>
          <p:cNvPr id="4" name="alex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6598" y="3020040"/>
            <a:ext cx="5838053" cy="4378540"/>
          </a:xfrm>
          <a:prstGeom prst="rect">
            <a:avLst/>
          </a:prstGeom>
        </p:spPr>
      </p:pic>
      <p:sp>
        <p:nvSpPr>
          <p:cNvPr id="5" name="Rectangle 4"/>
          <p:cNvSpPr/>
          <p:nvPr/>
        </p:nvSpPr>
        <p:spPr>
          <a:xfrm>
            <a:off x="1136598" y="8096510"/>
            <a:ext cx="8272372" cy="461665"/>
          </a:xfrm>
          <a:prstGeom prst="rect">
            <a:avLst/>
          </a:prstGeom>
        </p:spPr>
        <p:txBody>
          <a:bodyPr wrap="square">
            <a:spAutoFit/>
          </a:bodyPr>
          <a:lstStyle/>
          <a:p>
            <a:r>
              <a:rPr lang="en-US" dirty="0"/>
              <a:t>http://</a:t>
            </a:r>
            <a:r>
              <a:rPr lang="en-US" dirty="0" err="1"/>
              <a:t>www.pigeon.psy.tufts.edu</a:t>
            </a:r>
            <a:r>
              <a:rPr lang="en-US" dirty="0"/>
              <a:t>/</a:t>
            </a:r>
            <a:r>
              <a:rPr lang="en-US" dirty="0" err="1"/>
              <a:t>avc</a:t>
            </a:r>
            <a:r>
              <a:rPr lang="en-US" dirty="0"/>
              <a:t>/</a:t>
            </a:r>
            <a:r>
              <a:rPr lang="en-US" dirty="0" err="1"/>
              <a:t>emmerton</a:t>
            </a:r>
            <a:r>
              <a:rPr lang="en-US" dirty="0"/>
              <a:t>/</a:t>
            </a:r>
          </a:p>
        </p:txBody>
      </p:sp>
      <p:sp>
        <p:nvSpPr>
          <p:cNvPr id="6" name="TextBox 5"/>
          <p:cNvSpPr txBox="1"/>
          <p:nvPr/>
        </p:nvSpPr>
        <p:spPr>
          <a:xfrm>
            <a:off x="7527025" y="3020040"/>
            <a:ext cx="4858776" cy="19779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normAutofit/>
          </a:bodyPr>
          <a:lstStyle/>
          <a:p>
            <a:pPr marL="0" marR="0" indent="0" algn="l" defTabSz="914400" rtl="0" fontAlgn="auto" latinLnBrk="1" hangingPunct="0">
              <a:lnSpc>
                <a:spcPct val="100000"/>
              </a:lnSpc>
              <a:spcBef>
                <a:spcPts val="0"/>
              </a:spcBef>
              <a:spcAft>
                <a:spcPts val="0"/>
              </a:spcAft>
              <a:buClrTx/>
              <a:buSzTx/>
              <a:buFontTx/>
              <a:buNone/>
              <a:tabLst/>
            </a:pPr>
            <a:r>
              <a:rPr lang="en-US" dirty="0" smtClean="0">
                <a:solidFill>
                  <a:srgbClr val="000000"/>
                </a:solidFill>
                <a:uFill>
                  <a:solidFill>
                    <a:srgbClr val="000000"/>
                  </a:solidFill>
                </a:uFill>
              </a:rPr>
              <a:t>Alex, the African Grey parrot has </a:t>
            </a:r>
          </a:p>
          <a:p>
            <a:pPr marL="0" marR="0" indent="0" algn="l" defTabSz="914400" rtl="0" fontAlgn="auto" latinLnBrk="1" hangingPunct="0">
              <a:lnSpc>
                <a:spcPct val="100000"/>
              </a:lnSpc>
              <a:spcBef>
                <a:spcPts val="0"/>
              </a:spcBef>
              <a:spcAft>
                <a:spcPts val="0"/>
              </a:spcAft>
              <a:buClrTx/>
              <a:buSzTx/>
              <a:buFontTx/>
              <a:buNone/>
              <a:tabLst/>
            </a:pPr>
            <a:r>
              <a:rPr lang="en-US" dirty="0" smtClean="0">
                <a:solidFill>
                  <a:srgbClr val="000000"/>
                </a:solidFill>
                <a:uFill>
                  <a:solidFill>
                    <a:srgbClr val="000000"/>
                  </a:solidFill>
                </a:uFill>
              </a:rPr>
              <a:t>been trained to </a:t>
            </a:r>
            <a:r>
              <a:rPr lang="en-US" dirty="0" err="1" smtClean="0">
                <a:solidFill>
                  <a:srgbClr val="000000"/>
                </a:solidFill>
                <a:uFill>
                  <a:solidFill>
                    <a:srgbClr val="000000"/>
                  </a:solidFill>
                </a:uFill>
              </a:rPr>
              <a:t>vocalise</a:t>
            </a:r>
            <a:r>
              <a:rPr lang="en-US" dirty="0" smtClean="0">
                <a:solidFill>
                  <a:srgbClr val="000000"/>
                </a:solidFill>
                <a:uFill>
                  <a:solidFill>
                    <a:srgbClr val="000000"/>
                  </a:solidFill>
                </a:uFill>
              </a:rPr>
              <a:t> words for different objects, </a:t>
            </a:r>
            <a:r>
              <a:rPr lang="en-US" dirty="0" err="1" smtClean="0">
                <a:solidFill>
                  <a:srgbClr val="000000"/>
                </a:solidFill>
                <a:uFill>
                  <a:solidFill>
                    <a:srgbClr val="000000"/>
                  </a:solidFill>
                </a:uFill>
              </a:rPr>
              <a:t>colours</a:t>
            </a:r>
            <a:r>
              <a:rPr lang="en-US" dirty="0" smtClean="0">
                <a:solidFill>
                  <a:srgbClr val="000000"/>
                </a:solidFill>
                <a:uFill>
                  <a:solidFill>
                    <a:srgbClr val="000000"/>
                  </a:solidFill>
                </a:uFill>
              </a:rPr>
              <a:t> and </a:t>
            </a:r>
          </a:p>
          <a:p>
            <a:pPr marL="0" marR="0" indent="0" algn="l" defTabSz="914400" rtl="0" fontAlgn="auto" latinLnBrk="1" hangingPunct="0">
              <a:lnSpc>
                <a:spcPct val="100000"/>
              </a:lnSpc>
              <a:spcBef>
                <a:spcPts val="0"/>
              </a:spcBef>
              <a:spcAft>
                <a:spcPts val="0"/>
              </a:spcAft>
              <a:buClrTx/>
              <a:buSzTx/>
              <a:buFontTx/>
              <a:buNone/>
              <a:tabLst/>
            </a:pPr>
            <a:r>
              <a:rPr lang="en-US" dirty="0" smtClean="0">
                <a:solidFill>
                  <a:srgbClr val="000000"/>
                </a:solidFill>
                <a:uFill>
                  <a:solidFill>
                    <a:srgbClr val="000000"/>
                  </a:solidFill>
                </a:uFill>
              </a:rPr>
              <a:t>shapes and can respond to a </a:t>
            </a:r>
          </a:p>
          <a:p>
            <a:pPr marL="0" marR="0" indent="0" algn="l" defTabSz="914400" rtl="0" fontAlgn="auto" latinLnBrk="1" hangingPunct="0">
              <a:lnSpc>
                <a:spcPct val="100000"/>
              </a:lnSpc>
              <a:spcBef>
                <a:spcPts val="0"/>
              </a:spcBef>
              <a:spcAft>
                <a:spcPts val="0"/>
              </a:spcAft>
              <a:buClrTx/>
              <a:buSzTx/>
              <a:buFontTx/>
              <a:buNone/>
              <a:tabLst/>
            </a:pPr>
            <a:r>
              <a:rPr lang="en-US" dirty="0" smtClean="0">
                <a:solidFill>
                  <a:srgbClr val="000000"/>
                </a:solidFill>
                <a:uFill>
                  <a:solidFill>
                    <a:srgbClr val="000000"/>
                  </a:solidFill>
                </a:uFill>
              </a:rPr>
              <a:t>“How Many?” question.</a:t>
            </a:r>
            <a:endParaRPr kumimoji="0" lang="en-US" sz="24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37693698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59" y="2650125"/>
            <a:ext cx="11054082" cy="758614"/>
          </a:xfrm>
        </p:spPr>
        <p:txBody>
          <a:bodyPr/>
          <a:lstStyle/>
          <a:p>
            <a:r>
              <a:rPr lang="en-US" dirty="0" smtClean="0"/>
              <a:t>But most species have an in-built mathematical ability</a:t>
            </a:r>
            <a:endParaRPr lang="en-US" dirty="0"/>
          </a:p>
        </p:txBody>
      </p:sp>
      <p:sp>
        <p:nvSpPr>
          <p:cNvPr id="3" name="Title 1"/>
          <p:cNvSpPr txBox="1">
            <a:spLocks/>
          </p:cNvSpPr>
          <p:nvPr/>
        </p:nvSpPr>
        <p:spPr>
          <a:xfrm>
            <a:off x="1127759" y="4374419"/>
            <a:ext cx="11054082" cy="1787404"/>
          </a:xfrm>
          <a:prstGeom prst="rect">
            <a:avLst/>
          </a:prstGeom>
          <a:ln w="12700">
            <a:miter lim="400000"/>
          </a:ln>
          <a:extLst>
            <a:ext uri="{C572A759-6A51-4108-AA02-DFA0A04FC94B}">
              <ma14:wrappingTextBoxFlag xmlns:ma14="http://schemas.microsoft.com/office/mac/drawingml/2011/main" val="1"/>
            </a:ext>
          </a:extLst>
        </p:spPr>
        <p:txBody>
          <a:bodyPr lIns="65001" tIns="65001" rIns="65001" bIns="65001" anchor="ctr"/>
          <a:lstStyle>
            <a:lvl1pPr>
              <a:defRPr sz="3400">
                <a:solidFill>
                  <a:srgbClr val="006C45"/>
                </a:solidFill>
                <a:uFill>
                  <a:solidFill>
                    <a:srgbClr val="006C45"/>
                  </a:solidFill>
                </a:uFill>
                <a:latin typeface="Arial Bold"/>
                <a:ea typeface="Arial Bold"/>
                <a:cs typeface="Arial Bold"/>
                <a:sym typeface="Arial Bold"/>
              </a:defRPr>
            </a:lvl1pPr>
            <a:lvl2pPr>
              <a:defRPr sz="3400">
                <a:solidFill>
                  <a:srgbClr val="006C45"/>
                </a:solidFill>
                <a:uFill>
                  <a:solidFill>
                    <a:srgbClr val="006C45"/>
                  </a:solidFill>
                </a:uFill>
                <a:latin typeface="Arial Bold"/>
                <a:ea typeface="Arial Bold"/>
                <a:cs typeface="Arial Bold"/>
                <a:sym typeface="Arial Bold"/>
              </a:defRPr>
            </a:lvl2pPr>
            <a:lvl3pPr>
              <a:defRPr sz="3400">
                <a:solidFill>
                  <a:srgbClr val="006C45"/>
                </a:solidFill>
                <a:uFill>
                  <a:solidFill>
                    <a:srgbClr val="006C45"/>
                  </a:solidFill>
                </a:uFill>
                <a:latin typeface="Arial Bold"/>
                <a:ea typeface="Arial Bold"/>
                <a:cs typeface="Arial Bold"/>
                <a:sym typeface="Arial Bold"/>
              </a:defRPr>
            </a:lvl3pPr>
            <a:lvl4pPr>
              <a:defRPr sz="3400">
                <a:solidFill>
                  <a:srgbClr val="006C45"/>
                </a:solidFill>
                <a:uFill>
                  <a:solidFill>
                    <a:srgbClr val="006C45"/>
                  </a:solidFill>
                </a:uFill>
                <a:latin typeface="Arial Bold"/>
                <a:ea typeface="Arial Bold"/>
                <a:cs typeface="Arial Bold"/>
                <a:sym typeface="Arial Bold"/>
              </a:defRPr>
            </a:lvl4pPr>
            <a:lvl5pPr>
              <a:defRPr sz="3400">
                <a:solidFill>
                  <a:srgbClr val="006C45"/>
                </a:solidFill>
                <a:uFill>
                  <a:solidFill>
                    <a:srgbClr val="006C45"/>
                  </a:solidFill>
                </a:uFill>
                <a:latin typeface="Arial Bold"/>
                <a:ea typeface="Arial Bold"/>
                <a:cs typeface="Arial Bold"/>
                <a:sym typeface="Arial Bold"/>
              </a:defRPr>
            </a:lvl5pPr>
            <a:lvl6pPr indent="457039">
              <a:defRPr sz="3400">
                <a:solidFill>
                  <a:srgbClr val="006C45"/>
                </a:solidFill>
                <a:uFill>
                  <a:solidFill>
                    <a:srgbClr val="006C45"/>
                  </a:solidFill>
                </a:uFill>
                <a:latin typeface="Arial Bold"/>
                <a:ea typeface="Arial Bold"/>
                <a:cs typeface="Arial Bold"/>
                <a:sym typeface="Arial Bold"/>
              </a:defRPr>
            </a:lvl6pPr>
            <a:lvl7pPr indent="914076">
              <a:defRPr sz="3400">
                <a:solidFill>
                  <a:srgbClr val="006C45"/>
                </a:solidFill>
                <a:uFill>
                  <a:solidFill>
                    <a:srgbClr val="006C45"/>
                  </a:solidFill>
                </a:uFill>
                <a:latin typeface="Arial Bold"/>
                <a:ea typeface="Arial Bold"/>
                <a:cs typeface="Arial Bold"/>
                <a:sym typeface="Arial Bold"/>
              </a:defRPr>
            </a:lvl7pPr>
            <a:lvl8pPr indent="1371116">
              <a:defRPr sz="3400">
                <a:solidFill>
                  <a:srgbClr val="006C45"/>
                </a:solidFill>
                <a:uFill>
                  <a:solidFill>
                    <a:srgbClr val="006C45"/>
                  </a:solidFill>
                </a:uFill>
                <a:latin typeface="Arial Bold"/>
                <a:ea typeface="Arial Bold"/>
                <a:cs typeface="Arial Bold"/>
                <a:sym typeface="Arial Bold"/>
              </a:defRPr>
            </a:lvl8pPr>
            <a:lvl9pPr indent="1828155">
              <a:defRPr sz="3400">
                <a:solidFill>
                  <a:srgbClr val="006C45"/>
                </a:solidFill>
                <a:uFill>
                  <a:solidFill>
                    <a:srgbClr val="006C45"/>
                  </a:solidFill>
                </a:uFill>
                <a:latin typeface="Arial Bold"/>
                <a:ea typeface="Arial Bold"/>
                <a:cs typeface="Arial Bold"/>
                <a:sym typeface="Arial Bold"/>
              </a:defRPr>
            </a:lvl9pPr>
          </a:lstStyle>
          <a:p>
            <a:r>
              <a:rPr lang="en-US" dirty="0" smtClean="0"/>
              <a:t>…ants, bees, parrots, rats, pigeons, fish, lions, birds, dogs, cats, dolphins, bears, raccoons, elephants, sea-lions, salamanders …</a:t>
            </a:r>
            <a:endParaRPr lang="en-US" dirty="0"/>
          </a:p>
        </p:txBody>
      </p:sp>
    </p:spTree>
    <p:extLst>
      <p:ext uri="{BB962C8B-B14F-4D97-AF65-F5344CB8AC3E}">
        <p14:creationId xmlns:p14="http://schemas.microsoft.com/office/powerpoint/2010/main" val="41792282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55461"/>
            <a:ext cx="8928050" cy="5586622"/>
          </a:xfrm>
          <a:prstGeom prst="rect">
            <a:avLst/>
          </a:prstGeom>
        </p:spPr>
      </p:pic>
      <p:pic>
        <p:nvPicPr>
          <p:cNvPr id="5" name="Picture 4"/>
          <p:cNvPicPr>
            <a:picLocks noChangeAspect="1"/>
          </p:cNvPicPr>
          <p:nvPr/>
        </p:nvPicPr>
        <p:blipFill>
          <a:blip r:embed="rId3"/>
          <a:stretch>
            <a:fillRect/>
          </a:stretch>
        </p:blipFill>
        <p:spPr>
          <a:xfrm>
            <a:off x="6807200" y="6344811"/>
            <a:ext cx="6197600" cy="3213100"/>
          </a:xfrm>
          <a:prstGeom prst="rect">
            <a:avLst/>
          </a:prstGeom>
        </p:spPr>
      </p:pic>
    </p:spTree>
    <p:extLst>
      <p:ext uri="{BB962C8B-B14F-4D97-AF65-F5344CB8AC3E}">
        <p14:creationId xmlns:p14="http://schemas.microsoft.com/office/powerpoint/2010/main" val="3112270277"/>
      </p:ext>
    </p:extLst>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59" y="1516540"/>
            <a:ext cx="11054082" cy="758614"/>
          </a:xfrm>
        </p:spPr>
        <p:txBody>
          <a:bodyPr/>
          <a:lstStyle/>
          <a:p>
            <a:r>
              <a:rPr lang="en-US" dirty="0" smtClean="0"/>
              <a:t>Fish</a:t>
            </a:r>
            <a:endParaRPr lang="en-US" dirty="0"/>
          </a:p>
        </p:txBody>
      </p:sp>
      <p:sp>
        <p:nvSpPr>
          <p:cNvPr id="3" name="Rectangle 2"/>
          <p:cNvSpPr/>
          <p:nvPr/>
        </p:nvSpPr>
        <p:spPr>
          <a:xfrm>
            <a:off x="975359" y="3522455"/>
            <a:ext cx="11231090" cy="4524316"/>
          </a:xfrm>
          <a:prstGeom prst="rect">
            <a:avLst/>
          </a:prstGeom>
        </p:spPr>
        <p:txBody>
          <a:bodyPr wrap="square">
            <a:spAutoFit/>
          </a:bodyPr>
          <a:lstStyle/>
          <a:p>
            <a:r>
              <a:rPr lang="en-US" sz="1600" dirty="0"/>
              <a:t>Christian </a:t>
            </a:r>
            <a:r>
              <a:rPr lang="en-US" sz="1600" dirty="0" err="1"/>
              <a:t>Agrillo</a:t>
            </a:r>
            <a:r>
              <a:rPr lang="en-US" sz="1600" dirty="0"/>
              <a:t> </a:t>
            </a:r>
            <a:r>
              <a:rPr lang="en-US" sz="1600" dirty="0" smtClean="0"/>
              <a:t>[</a:t>
            </a:r>
            <a:r>
              <a:rPr lang="en-US" sz="1600" dirty="0"/>
              <a:t>experimental psychologist </a:t>
            </a:r>
            <a:r>
              <a:rPr lang="en-US" sz="1600" dirty="0" smtClean="0"/>
              <a:t>] of </a:t>
            </a:r>
            <a:r>
              <a:rPr lang="en-US" sz="1600" dirty="0"/>
              <a:t>the University of </a:t>
            </a:r>
            <a:r>
              <a:rPr lang="en-US" sz="1600" dirty="0" err="1"/>
              <a:t>Padova</a:t>
            </a:r>
            <a:r>
              <a:rPr lang="en-US" sz="1600" dirty="0"/>
              <a:t> in Italy, </a:t>
            </a:r>
            <a:endParaRPr lang="en-US" sz="1600" dirty="0" smtClean="0"/>
          </a:p>
          <a:p>
            <a:endParaRPr lang="en-US" sz="1600" i="1" dirty="0" smtClean="0"/>
          </a:p>
          <a:p>
            <a:r>
              <a:rPr lang="en-US" sz="1600" i="1" dirty="0" smtClean="0"/>
              <a:t>conducted </a:t>
            </a:r>
            <a:r>
              <a:rPr lang="en-US" sz="1600" i="1" dirty="0"/>
              <a:t>a series of experiments to see whether a lone </a:t>
            </a:r>
            <a:r>
              <a:rPr lang="en-US" sz="1600" i="1" dirty="0" err="1"/>
              <a:t>mosquitofish</a:t>
            </a:r>
            <a:r>
              <a:rPr lang="en-US" sz="1600" i="1" dirty="0"/>
              <a:t> would </a:t>
            </a:r>
            <a:r>
              <a:rPr lang="en-US" sz="1600" i="1" dirty="0" smtClean="0"/>
              <a:t>preferentially join </a:t>
            </a:r>
            <a:r>
              <a:rPr lang="en-US" sz="1600" i="1" dirty="0"/>
              <a:t>a shoal of between two and four others. Females preferred to join shoals that were larger by just one fish significantly more often; consistently preferring shoals of four fish rather than three fish, and consistently preferring shoals of three fish over those containing just two. </a:t>
            </a:r>
            <a:endParaRPr lang="en-US" sz="1600" i="1" dirty="0" smtClean="0"/>
          </a:p>
          <a:p>
            <a:endParaRPr lang="en-US" sz="1600" i="1" dirty="0"/>
          </a:p>
          <a:p>
            <a:r>
              <a:rPr lang="en-US" sz="1600" i="1" dirty="0" smtClean="0"/>
              <a:t>This </a:t>
            </a:r>
            <a:r>
              <a:rPr lang="en-US" sz="1600" i="1" dirty="0"/>
              <a:t>means the fish were clearly able to count up to four and demonstrates that fish have a rudimentary mathematical ability to visually count how many items are present if the number is small</a:t>
            </a:r>
            <a:r>
              <a:rPr lang="en-US" sz="1600" i="1" dirty="0" smtClean="0"/>
              <a:t>.</a:t>
            </a:r>
          </a:p>
          <a:p>
            <a:endParaRPr lang="en-US" sz="1600" i="1" dirty="0"/>
          </a:p>
          <a:p>
            <a:r>
              <a:rPr lang="en-US" sz="1600" i="1" dirty="0"/>
              <a:t>A second series of experiments revealed the fish’s ability to process larger numbers. The fish were not able to directly count over four, but they were able to distinguish between larger numbers if they differed by a ratio of 2:1. For example, the fish could distinguish between a shoal of 16, compared to a shoal of eight others. But they could not tell the difference between a shoal of 12 compared to a shoal of eight, a ratio of 3:2. This demonstrates that fish are able to visually estimate larger numbers - but not very accurately</a:t>
            </a:r>
            <a:r>
              <a:rPr lang="en-US" sz="1600" i="1" dirty="0" smtClean="0"/>
              <a:t>.</a:t>
            </a:r>
          </a:p>
          <a:p>
            <a:endParaRPr lang="en-US" sz="1600" i="1" dirty="0"/>
          </a:p>
          <a:p>
            <a:r>
              <a:rPr lang="en-US" sz="1600" i="1" dirty="0"/>
              <a:t>Although it doesn't sound much, it is actually on a par with the numerical abilities of monkeys and human infants between six and 12 months old, who are both able to visually count small numbers and less accurately estimate larger ones.</a:t>
            </a:r>
            <a:endParaRPr lang="en-US" sz="1600" dirty="0"/>
          </a:p>
        </p:txBody>
      </p:sp>
      <p:sp>
        <p:nvSpPr>
          <p:cNvPr id="4" name="Rectangle 3"/>
          <p:cNvSpPr/>
          <p:nvPr/>
        </p:nvSpPr>
        <p:spPr>
          <a:xfrm>
            <a:off x="975359" y="8255712"/>
            <a:ext cx="8950087" cy="461665"/>
          </a:xfrm>
          <a:prstGeom prst="rect">
            <a:avLst/>
          </a:prstGeom>
        </p:spPr>
        <p:txBody>
          <a:bodyPr wrap="square">
            <a:spAutoFit/>
          </a:bodyPr>
          <a:lstStyle/>
          <a:p>
            <a:r>
              <a:rPr lang="en-US" dirty="0"/>
              <a:t>http://</a:t>
            </a:r>
            <a:r>
              <a:rPr lang="en-US" dirty="0" err="1"/>
              <a:t>www.neatorama.com</a:t>
            </a:r>
            <a:r>
              <a:rPr lang="en-US" dirty="0"/>
              <a:t>/2008/02/27/fish-can-count/#!</a:t>
            </a:r>
            <a:r>
              <a:rPr lang="en-US" dirty="0" err="1"/>
              <a:t>EkFzG</a:t>
            </a:r>
            <a:endParaRPr lang="en-US" dirty="0"/>
          </a:p>
        </p:txBody>
      </p:sp>
      <p:pic>
        <p:nvPicPr>
          <p:cNvPr id="5" name="Picture 4"/>
          <p:cNvPicPr>
            <a:picLocks noChangeAspect="1"/>
          </p:cNvPicPr>
          <p:nvPr/>
        </p:nvPicPr>
        <p:blipFill>
          <a:blip r:embed="rId3"/>
          <a:stretch>
            <a:fillRect/>
          </a:stretch>
        </p:blipFill>
        <p:spPr>
          <a:xfrm>
            <a:off x="8498339" y="1795094"/>
            <a:ext cx="2015791" cy="1977026"/>
          </a:xfrm>
          <a:prstGeom prst="rect">
            <a:avLst/>
          </a:prstGeom>
        </p:spPr>
      </p:pic>
      <p:sp>
        <p:nvSpPr>
          <p:cNvPr id="6" name="Rectangle 5"/>
          <p:cNvSpPr/>
          <p:nvPr/>
        </p:nvSpPr>
        <p:spPr>
          <a:xfrm>
            <a:off x="8498339" y="3722601"/>
            <a:ext cx="3571773" cy="276999"/>
          </a:xfrm>
          <a:prstGeom prst="rect">
            <a:avLst/>
          </a:prstGeom>
        </p:spPr>
        <p:txBody>
          <a:bodyPr wrap="square">
            <a:spAutoFit/>
          </a:bodyPr>
          <a:lstStyle/>
          <a:p>
            <a:r>
              <a:rPr lang="en-US" sz="1200" dirty="0"/>
              <a:t>http://</a:t>
            </a:r>
            <a:r>
              <a:rPr lang="en-US" sz="1200" dirty="0" err="1"/>
              <a:t>phys.org</a:t>
            </a:r>
            <a:r>
              <a:rPr lang="en-US" sz="1200" dirty="0"/>
              <a:t>/news/2011-01-angelfish-math.html</a:t>
            </a:r>
          </a:p>
        </p:txBody>
      </p:sp>
    </p:spTree>
    <p:extLst>
      <p:ext uri="{BB962C8B-B14F-4D97-AF65-F5344CB8AC3E}">
        <p14:creationId xmlns:p14="http://schemas.microsoft.com/office/powerpoint/2010/main" val="2214321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59" y="1442557"/>
            <a:ext cx="11054082" cy="758614"/>
          </a:xfrm>
        </p:spPr>
        <p:txBody>
          <a:bodyPr/>
          <a:lstStyle/>
          <a:p>
            <a:r>
              <a:rPr lang="en-US" dirty="0" smtClean="0"/>
              <a:t>Lions…</a:t>
            </a:r>
            <a:endParaRPr lang="en-US" dirty="0"/>
          </a:p>
        </p:txBody>
      </p:sp>
      <p:sp>
        <p:nvSpPr>
          <p:cNvPr id="3" name="Rectangle 2"/>
          <p:cNvSpPr/>
          <p:nvPr/>
        </p:nvSpPr>
        <p:spPr>
          <a:xfrm>
            <a:off x="975359" y="2385104"/>
            <a:ext cx="11385017" cy="2308324"/>
          </a:xfrm>
          <a:prstGeom prst="rect">
            <a:avLst/>
          </a:prstGeom>
        </p:spPr>
        <p:txBody>
          <a:bodyPr wrap="square">
            <a:spAutoFit/>
          </a:bodyPr>
          <a:lstStyle/>
          <a:p>
            <a:r>
              <a:rPr lang="en-US" dirty="0"/>
              <a:t>W</a:t>
            </a:r>
            <a:r>
              <a:rPr lang="en-US" dirty="0" smtClean="0"/>
              <a:t>ild </a:t>
            </a:r>
            <a:r>
              <a:rPr lang="en-US" dirty="0"/>
              <a:t>lions use an innate numbering system to handle other approaching lions. </a:t>
            </a:r>
            <a:endParaRPr lang="en-US" dirty="0" smtClean="0"/>
          </a:p>
          <a:p>
            <a:endParaRPr lang="en-US" dirty="0"/>
          </a:p>
          <a:p>
            <a:pPr marL="342900" indent="-342900">
              <a:buFont typeface="Arial"/>
              <a:buChar char="•"/>
            </a:pPr>
            <a:r>
              <a:rPr lang="en-US" dirty="0" smtClean="0"/>
              <a:t>If </a:t>
            </a:r>
            <a:r>
              <a:rPr lang="en-US" dirty="0"/>
              <a:t>they hear the roar of one individual they will send two or three females to investigate the stranger. </a:t>
            </a:r>
          </a:p>
          <a:p>
            <a:pPr marL="342900" indent="-342900">
              <a:buFont typeface="Arial"/>
              <a:buChar char="•"/>
            </a:pPr>
            <a:r>
              <a:rPr lang="en-US" dirty="0" smtClean="0"/>
              <a:t>But </a:t>
            </a:r>
            <a:r>
              <a:rPr lang="en-US" dirty="0"/>
              <a:t>if there are two approaching lions they keep their number advantage by sending a welcoming committee of four.</a:t>
            </a:r>
          </a:p>
        </p:txBody>
      </p:sp>
      <p:sp>
        <p:nvSpPr>
          <p:cNvPr id="5" name="Title 1"/>
          <p:cNvSpPr txBox="1">
            <a:spLocks/>
          </p:cNvSpPr>
          <p:nvPr/>
        </p:nvSpPr>
        <p:spPr>
          <a:xfrm>
            <a:off x="975359" y="5319253"/>
            <a:ext cx="11054082" cy="758614"/>
          </a:xfrm>
          <a:prstGeom prst="rect">
            <a:avLst/>
          </a:prstGeom>
          <a:ln w="12700">
            <a:miter lim="400000"/>
          </a:ln>
          <a:extLst>
            <a:ext uri="{C572A759-6A51-4108-AA02-DFA0A04FC94B}">
              <ma14:wrappingTextBoxFlag xmlns:ma14="http://schemas.microsoft.com/office/mac/drawingml/2011/main" val="1"/>
            </a:ext>
          </a:extLst>
        </p:spPr>
        <p:txBody>
          <a:bodyPr lIns="65001" tIns="65001" rIns="65001" bIns="65001" anchor="ctr"/>
          <a:lstStyle>
            <a:lvl1pPr>
              <a:defRPr sz="3400">
                <a:solidFill>
                  <a:srgbClr val="006C45"/>
                </a:solidFill>
                <a:uFill>
                  <a:solidFill>
                    <a:srgbClr val="006C45"/>
                  </a:solidFill>
                </a:uFill>
                <a:latin typeface="Arial Bold"/>
                <a:ea typeface="Arial Bold"/>
                <a:cs typeface="Arial Bold"/>
                <a:sym typeface="Arial Bold"/>
              </a:defRPr>
            </a:lvl1pPr>
            <a:lvl2pPr>
              <a:defRPr sz="3400">
                <a:solidFill>
                  <a:srgbClr val="006C45"/>
                </a:solidFill>
                <a:uFill>
                  <a:solidFill>
                    <a:srgbClr val="006C45"/>
                  </a:solidFill>
                </a:uFill>
                <a:latin typeface="Arial Bold"/>
                <a:ea typeface="Arial Bold"/>
                <a:cs typeface="Arial Bold"/>
                <a:sym typeface="Arial Bold"/>
              </a:defRPr>
            </a:lvl2pPr>
            <a:lvl3pPr>
              <a:defRPr sz="3400">
                <a:solidFill>
                  <a:srgbClr val="006C45"/>
                </a:solidFill>
                <a:uFill>
                  <a:solidFill>
                    <a:srgbClr val="006C45"/>
                  </a:solidFill>
                </a:uFill>
                <a:latin typeface="Arial Bold"/>
                <a:ea typeface="Arial Bold"/>
                <a:cs typeface="Arial Bold"/>
                <a:sym typeface="Arial Bold"/>
              </a:defRPr>
            </a:lvl3pPr>
            <a:lvl4pPr>
              <a:defRPr sz="3400">
                <a:solidFill>
                  <a:srgbClr val="006C45"/>
                </a:solidFill>
                <a:uFill>
                  <a:solidFill>
                    <a:srgbClr val="006C45"/>
                  </a:solidFill>
                </a:uFill>
                <a:latin typeface="Arial Bold"/>
                <a:ea typeface="Arial Bold"/>
                <a:cs typeface="Arial Bold"/>
                <a:sym typeface="Arial Bold"/>
              </a:defRPr>
            </a:lvl4pPr>
            <a:lvl5pPr>
              <a:defRPr sz="3400">
                <a:solidFill>
                  <a:srgbClr val="006C45"/>
                </a:solidFill>
                <a:uFill>
                  <a:solidFill>
                    <a:srgbClr val="006C45"/>
                  </a:solidFill>
                </a:uFill>
                <a:latin typeface="Arial Bold"/>
                <a:ea typeface="Arial Bold"/>
                <a:cs typeface="Arial Bold"/>
                <a:sym typeface="Arial Bold"/>
              </a:defRPr>
            </a:lvl5pPr>
            <a:lvl6pPr indent="457039">
              <a:defRPr sz="3400">
                <a:solidFill>
                  <a:srgbClr val="006C45"/>
                </a:solidFill>
                <a:uFill>
                  <a:solidFill>
                    <a:srgbClr val="006C45"/>
                  </a:solidFill>
                </a:uFill>
                <a:latin typeface="Arial Bold"/>
                <a:ea typeface="Arial Bold"/>
                <a:cs typeface="Arial Bold"/>
                <a:sym typeface="Arial Bold"/>
              </a:defRPr>
            </a:lvl6pPr>
            <a:lvl7pPr indent="914076">
              <a:defRPr sz="3400">
                <a:solidFill>
                  <a:srgbClr val="006C45"/>
                </a:solidFill>
                <a:uFill>
                  <a:solidFill>
                    <a:srgbClr val="006C45"/>
                  </a:solidFill>
                </a:uFill>
                <a:latin typeface="Arial Bold"/>
                <a:ea typeface="Arial Bold"/>
                <a:cs typeface="Arial Bold"/>
                <a:sym typeface="Arial Bold"/>
              </a:defRPr>
            </a:lvl7pPr>
            <a:lvl8pPr indent="1371116">
              <a:defRPr sz="3400">
                <a:solidFill>
                  <a:srgbClr val="006C45"/>
                </a:solidFill>
                <a:uFill>
                  <a:solidFill>
                    <a:srgbClr val="006C45"/>
                  </a:solidFill>
                </a:uFill>
                <a:latin typeface="Arial Bold"/>
                <a:ea typeface="Arial Bold"/>
                <a:cs typeface="Arial Bold"/>
                <a:sym typeface="Arial Bold"/>
              </a:defRPr>
            </a:lvl8pPr>
            <a:lvl9pPr indent="1828155">
              <a:defRPr sz="3400">
                <a:solidFill>
                  <a:srgbClr val="006C45"/>
                </a:solidFill>
                <a:uFill>
                  <a:solidFill>
                    <a:srgbClr val="006C45"/>
                  </a:solidFill>
                </a:uFill>
                <a:latin typeface="Arial Bold"/>
                <a:ea typeface="Arial Bold"/>
                <a:cs typeface="Arial Bold"/>
                <a:sym typeface="Arial Bold"/>
              </a:defRPr>
            </a:lvl9pPr>
          </a:lstStyle>
          <a:p>
            <a:r>
              <a:rPr lang="en-US" dirty="0" smtClean="0"/>
              <a:t>Rats…</a:t>
            </a:r>
            <a:endParaRPr lang="en-US" dirty="0"/>
          </a:p>
        </p:txBody>
      </p:sp>
      <p:sp>
        <p:nvSpPr>
          <p:cNvPr id="6" name="Rectangle 5"/>
          <p:cNvSpPr/>
          <p:nvPr/>
        </p:nvSpPr>
        <p:spPr>
          <a:xfrm>
            <a:off x="1127759" y="6435803"/>
            <a:ext cx="11385017" cy="830997"/>
          </a:xfrm>
          <a:prstGeom prst="rect">
            <a:avLst/>
          </a:prstGeom>
        </p:spPr>
        <p:txBody>
          <a:bodyPr wrap="square">
            <a:spAutoFit/>
          </a:bodyPr>
          <a:lstStyle/>
          <a:p>
            <a:r>
              <a:rPr lang="en-US" dirty="0" smtClean="0"/>
              <a:t>Rats have been trained to press a lever a certain number of times before pressing a second lever for a reward (Davis &amp; Bradford, 1986).</a:t>
            </a:r>
          </a:p>
        </p:txBody>
      </p:sp>
    </p:spTree>
    <p:extLst>
      <p:ext uri="{BB962C8B-B14F-4D97-AF65-F5344CB8AC3E}">
        <p14:creationId xmlns:p14="http://schemas.microsoft.com/office/powerpoint/2010/main" val="499731579"/>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039" y="1929366"/>
            <a:ext cx="10036729" cy="6672035"/>
          </a:xfrm>
          <a:prstGeom prst="rect">
            <a:avLst/>
          </a:prstGeom>
        </p:spPr>
      </p:pic>
      <p:sp>
        <p:nvSpPr>
          <p:cNvPr id="4" name="Rectangle 3"/>
          <p:cNvSpPr/>
          <p:nvPr/>
        </p:nvSpPr>
        <p:spPr>
          <a:xfrm>
            <a:off x="2615420" y="6991783"/>
            <a:ext cx="5381730" cy="653908"/>
          </a:xfrm>
          <a:prstGeom prst="rect">
            <a:avLst/>
          </a:prstGeom>
          <a:solidFill>
            <a:srgbClr val="FFFF00">
              <a:alpha val="16000"/>
            </a:srgbClr>
          </a:solidFill>
          <a:ln w="25400" cap="flat">
            <a:solidFill>
              <a:srgbClr val="BBE0E3"/>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038411401"/>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59" y="1479549"/>
            <a:ext cx="11054082" cy="758614"/>
          </a:xfrm>
        </p:spPr>
        <p:txBody>
          <a:bodyPr/>
          <a:lstStyle/>
          <a:p>
            <a:r>
              <a:rPr lang="en-US" dirty="0" smtClean="0"/>
              <a:t>Baby Chicks…</a:t>
            </a:r>
            <a:endParaRPr lang="en-US" dirty="0"/>
          </a:p>
        </p:txBody>
      </p:sp>
      <p:pic>
        <p:nvPicPr>
          <p:cNvPr id="3" name="Picture 2"/>
          <p:cNvPicPr>
            <a:picLocks noChangeAspect="1"/>
          </p:cNvPicPr>
          <p:nvPr/>
        </p:nvPicPr>
        <p:blipFill>
          <a:blip r:embed="rId2"/>
          <a:stretch>
            <a:fillRect/>
          </a:stretch>
        </p:blipFill>
        <p:spPr>
          <a:xfrm>
            <a:off x="975359" y="2639480"/>
            <a:ext cx="2870200" cy="2159000"/>
          </a:xfrm>
          <a:prstGeom prst="rect">
            <a:avLst/>
          </a:prstGeom>
        </p:spPr>
      </p:pic>
      <p:sp>
        <p:nvSpPr>
          <p:cNvPr id="5" name="Rectangle 4"/>
          <p:cNvSpPr/>
          <p:nvPr/>
        </p:nvSpPr>
        <p:spPr>
          <a:xfrm>
            <a:off x="4040303" y="2264829"/>
            <a:ext cx="8425070" cy="6740306"/>
          </a:xfrm>
          <a:prstGeom prst="rect">
            <a:avLst/>
          </a:prstGeom>
        </p:spPr>
        <p:txBody>
          <a:bodyPr wrap="square">
            <a:spAutoFit/>
          </a:bodyPr>
          <a:lstStyle/>
          <a:p>
            <a:r>
              <a:rPr lang="en-US" dirty="0" smtClean="0"/>
              <a:t>Given the choice between a small group of familiar objects and a larger group of familiar objects, researchers noted that chicks tended to gravitate towards the larger group.</a:t>
            </a:r>
          </a:p>
          <a:p>
            <a:endParaRPr lang="en-US" dirty="0" smtClean="0"/>
          </a:p>
          <a:p>
            <a:r>
              <a:rPr lang="en-US" dirty="0" smtClean="0"/>
              <a:t>Researchers put the chicks in a glass cage and then hid yellow balls behind one of two screens. Sometimes they would then transfer some balls from one screen to another, in a process that the chick could see. </a:t>
            </a:r>
          </a:p>
          <a:p>
            <a:endParaRPr lang="en-US" dirty="0" smtClean="0"/>
          </a:p>
          <a:p>
            <a:r>
              <a:rPr lang="en-US" dirty="0" smtClean="0"/>
              <a:t>However, the chick couldn’t see how many balls were behind each screen, so the only way to keep track would be to keep track of how many balls moved from one side to another, and how many were initially on each side – in essence, to perform some basic mental arithmetic.</a:t>
            </a:r>
          </a:p>
          <a:p>
            <a:endParaRPr lang="en-US" dirty="0" smtClean="0"/>
          </a:p>
          <a:p>
            <a:r>
              <a:rPr lang="en-US" dirty="0" smtClean="0"/>
              <a:t>Surprisingly, the chicks were up to the challenge, and consistently went towards the larger group, even though the two groups were hidden from view.</a:t>
            </a:r>
            <a:endParaRPr lang="en-US" dirty="0"/>
          </a:p>
        </p:txBody>
      </p:sp>
      <p:sp>
        <p:nvSpPr>
          <p:cNvPr id="6" name="Rectangle 5"/>
          <p:cNvSpPr/>
          <p:nvPr/>
        </p:nvSpPr>
        <p:spPr>
          <a:xfrm>
            <a:off x="975359" y="5014945"/>
            <a:ext cx="2870200" cy="738664"/>
          </a:xfrm>
          <a:prstGeom prst="rect">
            <a:avLst/>
          </a:prstGeom>
        </p:spPr>
        <p:txBody>
          <a:bodyPr wrap="square">
            <a:spAutoFit/>
          </a:bodyPr>
          <a:lstStyle/>
          <a:p>
            <a:r>
              <a:rPr lang="en-US" sz="1400" dirty="0"/>
              <a:t>http://</a:t>
            </a:r>
            <a:r>
              <a:rPr lang="en-US" sz="1400" dirty="0" err="1"/>
              <a:t>www.mathgoespop.com</a:t>
            </a:r>
            <a:r>
              <a:rPr lang="en-US" sz="1400" dirty="0"/>
              <a:t>/2009/05/baby-animals-just-want-to-do-</a:t>
            </a:r>
            <a:r>
              <a:rPr lang="en-US" sz="1400" dirty="0" err="1"/>
              <a:t>math.html</a:t>
            </a:r>
            <a:endParaRPr lang="en-US" sz="1400" dirty="0"/>
          </a:p>
        </p:txBody>
      </p:sp>
    </p:spTree>
    <p:extLst>
      <p:ext uri="{BB962C8B-B14F-4D97-AF65-F5344CB8AC3E}">
        <p14:creationId xmlns:p14="http://schemas.microsoft.com/office/powerpoint/2010/main" val="3195690341"/>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Ants…</a:t>
            </a:r>
            <a:endParaRPr lang="en-US" dirty="0"/>
          </a:p>
        </p:txBody>
      </p:sp>
      <p:pic>
        <p:nvPicPr>
          <p:cNvPr id="3" name="Picture 2"/>
          <p:cNvPicPr>
            <a:picLocks noChangeAspect="1"/>
          </p:cNvPicPr>
          <p:nvPr/>
        </p:nvPicPr>
        <p:blipFill>
          <a:blip r:embed="rId2"/>
          <a:stretch>
            <a:fillRect/>
          </a:stretch>
        </p:blipFill>
        <p:spPr>
          <a:xfrm>
            <a:off x="975359" y="2817707"/>
            <a:ext cx="8572500" cy="5791200"/>
          </a:xfrm>
          <a:prstGeom prst="rect">
            <a:avLst/>
          </a:prstGeom>
        </p:spPr>
      </p:pic>
    </p:spTree>
    <p:extLst>
      <p:ext uri="{BB962C8B-B14F-4D97-AF65-F5344CB8AC3E}">
        <p14:creationId xmlns:p14="http://schemas.microsoft.com/office/powerpoint/2010/main" val="1805418102"/>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asted-image.tif"/>
          <p:cNvPicPr/>
          <p:nvPr/>
        </p:nvPicPr>
        <p:blipFill>
          <a:blip r:embed="rId3">
            <a:extLst/>
          </a:blip>
          <a:stretch>
            <a:fillRect/>
          </a:stretch>
        </p:blipFill>
        <p:spPr>
          <a:xfrm>
            <a:off x="1472186" y="937840"/>
            <a:ext cx="6825099" cy="8190118"/>
          </a:xfrm>
          <a:prstGeom prst="rect">
            <a:avLst/>
          </a:prstGeom>
          <a:ln w="12700">
            <a:miter lim="400000"/>
          </a:ln>
        </p:spPr>
      </p:pic>
      <p:sp>
        <p:nvSpPr>
          <p:cNvPr id="55" name="Shape 55"/>
          <p:cNvSpPr/>
          <p:nvPr/>
        </p:nvSpPr>
        <p:spPr>
          <a:xfrm>
            <a:off x="5855989" y="9339298"/>
            <a:ext cx="7077861" cy="33971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1500" u="sng">
                <a:solidFill>
                  <a:srgbClr val="009999"/>
                </a:solidFill>
                <a:uFill>
                  <a:solidFill>
                    <a:srgbClr val="009999"/>
                  </a:solidFill>
                </a:uFill>
                <a:hlinkClick r:id="rId4"/>
              </a:defRPr>
            </a:lvl1pPr>
          </a:lstStyle>
          <a:p>
            <a:pPr lvl="0">
              <a:defRPr sz="1800" u="none">
                <a:solidFill>
                  <a:srgbClr val="000000"/>
                </a:solidFill>
                <a:uFillTx/>
              </a:defRPr>
            </a:pPr>
            <a:r>
              <a:rPr sz="1500" u="sng">
                <a:solidFill>
                  <a:srgbClr val="009999"/>
                </a:solidFill>
                <a:uFill>
                  <a:solidFill>
                    <a:srgbClr val="009999"/>
                  </a:solidFill>
                </a:uFill>
                <a:hlinkClick r:id="rId4"/>
              </a:rPr>
              <a:t>http://news.discovery.com/animals/zoo-animals/pigeons-math-animals-111222.htm</a:t>
            </a:r>
          </a:p>
        </p:txBody>
      </p:sp>
      <p:sp>
        <p:nvSpPr>
          <p:cNvPr id="4" name="Rectangle 3"/>
          <p:cNvSpPr/>
          <p:nvPr/>
        </p:nvSpPr>
        <p:spPr>
          <a:xfrm>
            <a:off x="8586491" y="3081823"/>
            <a:ext cx="4213979" cy="2821285"/>
          </a:xfrm>
          <a:prstGeom prst="rect">
            <a:avLst/>
          </a:prstGeom>
        </p:spPr>
        <p:txBody>
          <a:bodyPr wrap="square">
            <a:spAutoFit/>
          </a:bodyPr>
          <a:lstStyle/>
          <a:p>
            <a:pPr marL="0" lvl="0" indent="0" defTabSz="457200">
              <a:spcBef>
                <a:spcPts val="2000"/>
              </a:spcBef>
              <a:buClrTx/>
              <a:buSzTx/>
              <a:buNone/>
              <a:defRPr sz="1800">
                <a:uFillTx/>
              </a:defRPr>
            </a:pPr>
            <a:r>
              <a:rPr lang="en-US" dirty="0">
                <a:solidFill>
                  <a:srgbClr val="383838"/>
                </a:solidFill>
                <a:latin typeface="Trebuchet MS"/>
                <a:ea typeface="Trebuchet MS"/>
                <a:cs typeface="Trebuchet MS"/>
                <a:sym typeface="Trebuchet MS"/>
              </a:rPr>
              <a:t>P</a:t>
            </a:r>
            <a:r>
              <a:rPr lang="en-US" dirty="0" smtClean="0">
                <a:solidFill>
                  <a:srgbClr val="383838"/>
                </a:solidFill>
                <a:latin typeface="Trebuchet MS"/>
                <a:ea typeface="Trebuchet MS"/>
                <a:cs typeface="Trebuchet MS"/>
                <a:sym typeface="Trebuchet MS"/>
              </a:rPr>
              <a:t>igeons </a:t>
            </a:r>
            <a:r>
              <a:rPr lang="en-US" dirty="0">
                <a:solidFill>
                  <a:srgbClr val="383838"/>
                </a:solidFill>
                <a:latin typeface="Trebuchet MS"/>
                <a:ea typeface="Trebuchet MS"/>
                <a:cs typeface="Trebuchet MS"/>
                <a:sym typeface="Trebuchet MS"/>
              </a:rPr>
              <a:t>can discriminate against different amounts of number-like objects, order pairs, and learn abstract mathematical rules. </a:t>
            </a:r>
            <a:endParaRPr lang="en-US" dirty="0" smtClean="0">
              <a:solidFill>
                <a:srgbClr val="383838"/>
              </a:solidFill>
              <a:latin typeface="Trebuchet MS"/>
              <a:ea typeface="Trebuchet MS"/>
              <a:cs typeface="Trebuchet MS"/>
              <a:sym typeface="Trebuchet MS"/>
            </a:endParaRPr>
          </a:p>
          <a:p>
            <a:pPr marL="0" lvl="0" indent="0" defTabSz="457200">
              <a:spcBef>
                <a:spcPts val="2000"/>
              </a:spcBef>
              <a:buClrTx/>
              <a:buSzTx/>
              <a:buNone/>
              <a:defRPr sz="1800">
                <a:uFillTx/>
              </a:defRPr>
            </a:pPr>
            <a:endParaRPr lang="en-US" dirty="0">
              <a:solidFill>
                <a:srgbClr val="383838"/>
              </a:solidFill>
              <a:latin typeface="Trebuchet MS"/>
              <a:ea typeface="Trebuchet MS"/>
              <a:cs typeface="Trebuchet MS"/>
              <a:sym typeface="Trebuchet MS"/>
            </a:endParaRPr>
          </a:p>
          <a:p>
            <a:pPr marL="0" lvl="0" indent="0" defTabSz="457200">
              <a:spcBef>
                <a:spcPts val="2000"/>
              </a:spcBef>
              <a:buClrTx/>
              <a:buSzTx/>
              <a:buNone/>
              <a:defRPr sz="1800">
                <a:uFillTx/>
              </a:defRPr>
            </a:pPr>
            <a:r>
              <a:rPr lang="en-US" dirty="0" smtClean="0">
                <a:solidFill>
                  <a:srgbClr val="383838"/>
                </a:solidFill>
                <a:latin typeface="Trebuchet MS"/>
                <a:ea typeface="Trebuchet MS"/>
                <a:cs typeface="Trebuchet MS"/>
                <a:sym typeface="Trebuchet MS"/>
              </a:rPr>
              <a:t>Aside </a:t>
            </a:r>
            <a:r>
              <a:rPr lang="en-US" dirty="0">
                <a:solidFill>
                  <a:srgbClr val="383838"/>
                </a:solidFill>
                <a:latin typeface="Trebuchet MS"/>
                <a:ea typeface="Trebuchet MS"/>
                <a:cs typeface="Trebuchet MS"/>
                <a:sym typeface="Trebuchet MS"/>
              </a:rPr>
              <a:t>from humans, only rhesus monkeys have exhibited equivalent skills.</a:t>
            </a:r>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59" y="2059092"/>
            <a:ext cx="11054082" cy="1181227"/>
          </a:xfrm>
        </p:spPr>
        <p:txBody>
          <a:bodyPr/>
          <a:lstStyle/>
          <a:p>
            <a:r>
              <a:rPr lang="en-US" dirty="0" smtClean="0"/>
              <a:t>Math ability is being discovered in more and more species</a:t>
            </a:r>
            <a:endParaRPr lang="en-US" dirty="0"/>
          </a:p>
        </p:txBody>
      </p:sp>
      <p:pic>
        <p:nvPicPr>
          <p:cNvPr id="3" name="Picture 2"/>
          <p:cNvPicPr>
            <a:picLocks noChangeAspect="1"/>
          </p:cNvPicPr>
          <p:nvPr/>
        </p:nvPicPr>
        <p:blipFill>
          <a:blip r:embed="rId3"/>
          <a:stretch>
            <a:fillRect/>
          </a:stretch>
        </p:blipFill>
        <p:spPr>
          <a:xfrm>
            <a:off x="1651160" y="3240319"/>
            <a:ext cx="8724492" cy="5491911"/>
          </a:xfrm>
          <a:prstGeom prst="rect">
            <a:avLst/>
          </a:prstGeom>
        </p:spPr>
      </p:pic>
      <p:sp>
        <p:nvSpPr>
          <p:cNvPr id="4" name="Rectangle 3"/>
          <p:cNvSpPr/>
          <p:nvPr/>
        </p:nvSpPr>
        <p:spPr>
          <a:xfrm>
            <a:off x="8101532" y="8921997"/>
            <a:ext cx="3457347" cy="369332"/>
          </a:xfrm>
          <a:prstGeom prst="rect">
            <a:avLst/>
          </a:prstGeom>
        </p:spPr>
        <p:txBody>
          <a:bodyPr wrap="none">
            <a:spAutoFit/>
          </a:bodyPr>
          <a:lstStyle/>
          <a:p>
            <a:r>
              <a:rPr lang="en-US" sz="1800" dirty="0"/>
              <a:t>doi:10.1007/s10071-003-0167-x </a:t>
            </a:r>
          </a:p>
        </p:txBody>
      </p:sp>
    </p:spTree>
    <p:extLst>
      <p:ext uri="{BB962C8B-B14F-4D97-AF65-F5344CB8AC3E}">
        <p14:creationId xmlns:p14="http://schemas.microsoft.com/office/powerpoint/2010/main" val="2416276213"/>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59" y="2059093"/>
            <a:ext cx="11054082" cy="1122420"/>
          </a:xfrm>
        </p:spPr>
        <p:txBody>
          <a:bodyPr/>
          <a:lstStyle/>
          <a:p>
            <a:r>
              <a:rPr lang="en-US" dirty="0" smtClean="0"/>
              <a:t>Even we are all born with some innate mathematical ability</a:t>
            </a:r>
            <a:endParaRPr lang="en-US" dirty="0"/>
          </a:p>
        </p:txBody>
      </p:sp>
      <p:sp>
        <p:nvSpPr>
          <p:cNvPr id="4" name="Rectangle 3"/>
          <p:cNvSpPr/>
          <p:nvPr/>
        </p:nvSpPr>
        <p:spPr>
          <a:xfrm>
            <a:off x="1724821" y="3636532"/>
            <a:ext cx="9845357" cy="1384995"/>
          </a:xfrm>
          <a:prstGeom prst="rect">
            <a:avLst/>
          </a:prstGeom>
        </p:spPr>
        <p:txBody>
          <a:bodyPr wrap="square">
            <a:spAutoFit/>
          </a:bodyPr>
          <a:lstStyle/>
          <a:p>
            <a:pPr>
              <a:defRPr sz="1800"/>
            </a:pPr>
            <a:r>
              <a:rPr lang="en-US" sz="2800" dirty="0"/>
              <a:t>Babies choose the bowl with more </a:t>
            </a:r>
            <a:r>
              <a:rPr lang="en-US" sz="2800" dirty="0" smtClean="0"/>
              <a:t>cookies.</a:t>
            </a:r>
            <a:endParaRPr lang="en-US" sz="2800" dirty="0"/>
          </a:p>
          <a:p>
            <a:pPr lvl="0">
              <a:defRPr sz="1800"/>
            </a:pPr>
            <a:endParaRPr lang="en-US" sz="2800" dirty="0" smtClean="0"/>
          </a:p>
          <a:p>
            <a:pPr lvl="0">
              <a:defRPr sz="1800"/>
            </a:pPr>
            <a:r>
              <a:rPr lang="en-US" sz="2800" dirty="0" smtClean="0"/>
              <a:t>At 6 months we can perform addition and subtraction!</a:t>
            </a:r>
            <a:endParaRPr lang="en-US" sz="2800" dirty="0"/>
          </a:p>
        </p:txBody>
      </p:sp>
    </p:spTree>
    <p:extLst>
      <p:ext uri="{BB962C8B-B14F-4D97-AF65-F5344CB8AC3E}">
        <p14:creationId xmlns:p14="http://schemas.microsoft.com/office/powerpoint/2010/main" val="3193967421"/>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649111" y="2189201"/>
            <a:ext cx="11054082" cy="758614"/>
          </a:xfrm>
          <a:prstGeom prst="rect">
            <a:avLst/>
          </a:prstGeom>
        </p:spPr>
        <p:txBody>
          <a:bodyPr/>
          <a:lstStyle/>
          <a:p>
            <a:pPr lvl="0">
              <a:defRPr sz="1800">
                <a:solidFill>
                  <a:srgbClr val="000000"/>
                </a:solidFill>
                <a:uFillTx/>
              </a:defRPr>
            </a:pPr>
            <a:r>
              <a:rPr sz="3400" dirty="0">
                <a:solidFill>
                  <a:srgbClr val="006C45"/>
                </a:solidFill>
                <a:uFill>
                  <a:solidFill>
                    <a:srgbClr val="006C45"/>
                  </a:solidFill>
                </a:uFill>
              </a:rPr>
              <a:t>Numeracy </a:t>
            </a:r>
            <a:r>
              <a:rPr sz="3400" dirty="0" smtClean="0">
                <a:solidFill>
                  <a:srgbClr val="006C45"/>
                </a:solidFill>
                <a:uFill>
                  <a:solidFill>
                    <a:srgbClr val="006C45"/>
                  </a:solidFill>
                </a:uFill>
              </a:rPr>
              <a:t>Skills</a:t>
            </a:r>
            <a:r>
              <a:rPr lang="en-GB" sz="3400" dirty="0" smtClean="0">
                <a:solidFill>
                  <a:srgbClr val="006C45"/>
                </a:solidFill>
                <a:uFill>
                  <a:solidFill>
                    <a:srgbClr val="006C45"/>
                  </a:solidFill>
                </a:uFill>
              </a:rPr>
              <a:t> evolved some 28M years ago</a:t>
            </a:r>
            <a:endParaRPr sz="3400" dirty="0">
              <a:solidFill>
                <a:srgbClr val="006C45"/>
              </a:solidFill>
              <a:uFill>
                <a:solidFill>
                  <a:srgbClr val="006C45"/>
                </a:solidFill>
              </a:uFill>
            </a:endParaRPr>
          </a:p>
        </p:txBody>
      </p:sp>
      <p:pic>
        <p:nvPicPr>
          <p:cNvPr id="2" name="Picture 1"/>
          <p:cNvPicPr>
            <a:picLocks noChangeAspect="1"/>
          </p:cNvPicPr>
          <p:nvPr/>
        </p:nvPicPr>
        <p:blipFill>
          <a:blip r:embed="rId3"/>
          <a:stretch>
            <a:fillRect/>
          </a:stretch>
        </p:blipFill>
        <p:spPr>
          <a:xfrm>
            <a:off x="1962" y="3528505"/>
            <a:ext cx="13002838" cy="4244089"/>
          </a:xfrm>
          <a:prstGeom prst="rect">
            <a:avLst/>
          </a:prstGeom>
        </p:spPr>
      </p:pic>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title"/>
          </p:nvPr>
        </p:nvSpPr>
        <p:spPr>
          <a:prstGeom prst="rect">
            <a:avLst/>
          </a:prstGeom>
        </p:spPr>
        <p:txBody>
          <a:bodyPr/>
          <a:lstStyle/>
          <a:p>
            <a:pPr lvl="0">
              <a:defRPr sz="1800">
                <a:solidFill>
                  <a:srgbClr val="000000"/>
                </a:solidFill>
                <a:uFillTx/>
              </a:defRPr>
            </a:pPr>
            <a:r>
              <a:rPr sz="3400">
                <a:solidFill>
                  <a:srgbClr val="006C45"/>
                </a:solidFill>
                <a:uFill>
                  <a:solidFill>
                    <a:srgbClr val="006C45"/>
                  </a:solidFill>
                </a:uFill>
              </a:rPr>
              <a:t>Calculus</a:t>
            </a:r>
          </a:p>
        </p:txBody>
      </p:sp>
      <p:pic>
        <p:nvPicPr>
          <p:cNvPr id="71" name="every_time_your_dog_fetches_a_ball_it_is_doing_calculus_Advanced_Placement_Obedience_Training-.png"/>
          <p:cNvPicPr/>
          <p:nvPr/>
        </p:nvPicPr>
        <p:blipFill>
          <a:blip r:embed="rId2">
            <a:extLst/>
          </a:blip>
          <a:stretch>
            <a:fillRect/>
          </a:stretch>
        </p:blipFill>
        <p:spPr>
          <a:xfrm>
            <a:off x="4524850" y="1805387"/>
            <a:ext cx="7366001" cy="7848601"/>
          </a:xfrm>
          <a:prstGeom prst="rect">
            <a:avLst/>
          </a:prstGeom>
          <a:ln w="12700">
            <a:miter lim="400000"/>
          </a:ln>
        </p:spPr>
      </p:pic>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sted-image.tif"/>
          <p:cNvPicPr/>
          <p:nvPr/>
        </p:nvPicPr>
        <p:blipFill>
          <a:blip r:embed="rId3">
            <a:extLst/>
          </a:blip>
          <a:stretch>
            <a:fillRect/>
          </a:stretch>
        </p:blipFill>
        <p:spPr>
          <a:xfrm>
            <a:off x="935871" y="927789"/>
            <a:ext cx="7154616" cy="7354363"/>
          </a:xfrm>
          <a:prstGeom prst="rect">
            <a:avLst/>
          </a:prstGeom>
          <a:ln w="12700">
            <a:miter lim="400000"/>
          </a:ln>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Prof. Tim </a:t>
            </a:r>
            <a:r>
              <a:rPr lang="en-US" dirty="0" err="1"/>
              <a:t>Pennings</a:t>
            </a:r>
            <a:r>
              <a:rPr lang="en-US" dirty="0"/>
              <a:t> and Elvis</a:t>
            </a:r>
          </a:p>
        </p:txBody>
      </p:sp>
      <p:pic>
        <p:nvPicPr>
          <p:cNvPr id="5" name="Picture 4"/>
          <p:cNvPicPr>
            <a:picLocks noChangeAspect="1"/>
          </p:cNvPicPr>
          <p:nvPr/>
        </p:nvPicPr>
        <p:blipFill>
          <a:blip r:embed="rId2"/>
          <a:stretch>
            <a:fillRect/>
          </a:stretch>
        </p:blipFill>
        <p:spPr>
          <a:xfrm>
            <a:off x="1170383" y="3716767"/>
            <a:ext cx="3991543" cy="3118393"/>
          </a:xfrm>
          <a:prstGeom prst="rect">
            <a:avLst/>
          </a:prstGeom>
        </p:spPr>
      </p:pic>
      <p:sp>
        <p:nvSpPr>
          <p:cNvPr id="7" name="Rectangle 6"/>
          <p:cNvSpPr/>
          <p:nvPr/>
        </p:nvSpPr>
        <p:spPr>
          <a:xfrm>
            <a:off x="1504326" y="7642276"/>
            <a:ext cx="9295132" cy="461665"/>
          </a:xfrm>
          <a:prstGeom prst="rect">
            <a:avLst/>
          </a:prstGeom>
        </p:spPr>
        <p:txBody>
          <a:bodyPr wrap="square">
            <a:spAutoFit/>
          </a:bodyPr>
          <a:lstStyle/>
          <a:p>
            <a:r>
              <a:rPr lang="en-US" dirty="0"/>
              <a:t>https://</a:t>
            </a:r>
            <a:r>
              <a:rPr lang="en-US" dirty="0" err="1"/>
              <a:t>student.societyforscience.org</a:t>
            </a:r>
            <a:r>
              <a:rPr lang="en-US" dirty="0"/>
              <a:t>/article/its-math-world-animals</a:t>
            </a:r>
          </a:p>
        </p:txBody>
      </p:sp>
      <p:sp>
        <p:nvSpPr>
          <p:cNvPr id="8" name="Rectangle 7"/>
          <p:cNvSpPr/>
          <p:nvPr/>
        </p:nvSpPr>
        <p:spPr>
          <a:xfrm>
            <a:off x="5527041" y="3439013"/>
            <a:ext cx="6502400" cy="830997"/>
          </a:xfrm>
          <a:prstGeom prst="rect">
            <a:avLst/>
          </a:prstGeom>
        </p:spPr>
        <p:txBody>
          <a:bodyPr>
            <a:spAutoFit/>
          </a:bodyPr>
          <a:lstStyle/>
          <a:p>
            <a:r>
              <a:rPr lang="en-US" sz="1600" dirty="0"/>
              <a:t>"I would throw a ball into the water," </a:t>
            </a:r>
            <a:r>
              <a:rPr lang="en-US" sz="1600" dirty="0" err="1"/>
              <a:t>Pennings</a:t>
            </a:r>
            <a:r>
              <a:rPr lang="en-US" sz="1600" dirty="0"/>
              <a:t> says. "I noticed he'd run along the beach and then jump into the water and swim at an angle toward the ball."</a:t>
            </a:r>
          </a:p>
        </p:txBody>
      </p:sp>
      <p:sp>
        <p:nvSpPr>
          <p:cNvPr id="9" name="Rectangle 8"/>
          <p:cNvSpPr/>
          <p:nvPr/>
        </p:nvSpPr>
        <p:spPr>
          <a:xfrm>
            <a:off x="5527041" y="4941026"/>
            <a:ext cx="6502400" cy="2062103"/>
          </a:xfrm>
          <a:prstGeom prst="rect">
            <a:avLst/>
          </a:prstGeom>
        </p:spPr>
        <p:txBody>
          <a:bodyPr>
            <a:spAutoFit/>
          </a:bodyPr>
          <a:lstStyle/>
          <a:p>
            <a:r>
              <a:rPr lang="en-US" sz="1600" dirty="0" err="1"/>
              <a:t>Pennings</a:t>
            </a:r>
            <a:r>
              <a:rPr lang="en-US" sz="1600" dirty="0"/>
              <a:t> wondered if Elvis was instinctively taking the fastest possible route to the ball. First, he measured how fast Elvis runs and swims. Then, he threw a tennis ball into the water and let the little Welsh corgi go.</a:t>
            </a:r>
          </a:p>
          <a:p>
            <a:r>
              <a:rPr lang="en-US" sz="1600" dirty="0"/>
              <a:t>"I ran after Elvis with a screwdriver," says </a:t>
            </a:r>
            <a:r>
              <a:rPr lang="en-US" sz="1600" dirty="0" err="1"/>
              <a:t>Pennings</a:t>
            </a:r>
            <a:r>
              <a:rPr lang="en-US" sz="1600" dirty="0"/>
              <a:t>, who works at Hope College in Holland, Michigan. "Where he turned toward the water, I drove a screwdriver into the sand. While he was swimming to the ball, I ran and grabbed a tape measure and beat him to the ball."</a:t>
            </a:r>
          </a:p>
        </p:txBody>
      </p:sp>
    </p:spTree>
    <p:extLst>
      <p:ext uri="{BB962C8B-B14F-4D97-AF65-F5344CB8AC3E}">
        <p14:creationId xmlns:p14="http://schemas.microsoft.com/office/powerpoint/2010/main" val="2052981105"/>
      </p:ext>
    </p:extLst>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title"/>
          </p:nvPr>
        </p:nvSpPr>
        <p:spPr>
          <a:prstGeom prst="rect">
            <a:avLst/>
          </a:prstGeom>
        </p:spPr>
        <p:txBody>
          <a:bodyPr/>
          <a:lstStyle/>
          <a:p>
            <a:pPr lvl="0">
              <a:defRPr sz="1800">
                <a:solidFill>
                  <a:srgbClr val="000000"/>
                </a:solidFill>
                <a:uFillTx/>
              </a:defRPr>
            </a:pPr>
            <a:r>
              <a:rPr lang="en-GB" sz="3400" dirty="0" smtClean="0">
                <a:solidFill>
                  <a:srgbClr val="006C45"/>
                </a:solidFill>
                <a:uFill>
                  <a:solidFill>
                    <a:srgbClr val="006C45"/>
                  </a:solidFill>
                </a:uFill>
              </a:rPr>
              <a:t>Common Calculus problem…</a:t>
            </a:r>
            <a:endParaRPr sz="3400" dirty="0">
              <a:solidFill>
                <a:srgbClr val="006C45"/>
              </a:solidFill>
              <a:uFill>
                <a:solidFill>
                  <a:srgbClr val="006C45"/>
                </a:solidFill>
              </a:uFill>
            </a:endParaRPr>
          </a:p>
        </p:txBody>
      </p:sp>
      <p:sp>
        <p:nvSpPr>
          <p:cNvPr id="74" name="Shape 74"/>
          <p:cNvSpPr>
            <a:spLocks noGrp="1"/>
          </p:cNvSpPr>
          <p:nvPr>
            <p:ph type="body" idx="1"/>
          </p:nvPr>
        </p:nvSpPr>
        <p:spPr>
          <a:xfrm>
            <a:off x="4772372" y="3094537"/>
            <a:ext cx="7211928" cy="5326983"/>
          </a:xfrm>
          <a:prstGeom prst="rect">
            <a:avLst/>
          </a:prstGeom>
        </p:spPr>
        <p:txBody>
          <a:bodyPr/>
          <a:lstStyle/>
          <a:p>
            <a:pPr lvl="0"/>
            <a:r>
              <a:rPr lang="en-US" sz="1800" dirty="0"/>
              <a:t>Suppose you are in the middle of a desert ( point </a:t>
            </a:r>
            <a:r>
              <a:rPr lang="en-US" sz="1800" i="1" dirty="0"/>
              <a:t>A</a:t>
            </a:r>
            <a:r>
              <a:rPr lang="en-US" sz="1800" dirty="0"/>
              <a:t> ) and you want to get to the town ( point </a:t>
            </a:r>
            <a:r>
              <a:rPr lang="en-US" sz="1800" i="1" dirty="0"/>
              <a:t>B</a:t>
            </a:r>
            <a:r>
              <a:rPr lang="en-US" sz="1800" dirty="0"/>
              <a:t> ) as fast as possible. Of course you can go straight from </a:t>
            </a:r>
            <a:r>
              <a:rPr lang="en-US" sz="1800" i="1" dirty="0"/>
              <a:t>A</a:t>
            </a:r>
            <a:r>
              <a:rPr lang="en-US" sz="1800" dirty="0"/>
              <a:t> to </a:t>
            </a:r>
            <a:r>
              <a:rPr lang="en-US" sz="1800" i="1" dirty="0"/>
              <a:t>B</a:t>
            </a:r>
            <a:r>
              <a:rPr lang="en-US" sz="1800" dirty="0"/>
              <a:t>, but you cannot move too fast in the desert. Going to the road first ( point </a:t>
            </a:r>
            <a:r>
              <a:rPr lang="en-US" sz="1800" i="1" dirty="0"/>
              <a:t>S</a:t>
            </a:r>
            <a:r>
              <a:rPr lang="en-US" sz="1800" dirty="0"/>
              <a:t> ) and hitching a ride there might be a better choice. So here is the problem: How to choose point </a:t>
            </a:r>
            <a:r>
              <a:rPr lang="en-US" sz="1800" i="1" dirty="0"/>
              <a:t>S</a:t>
            </a:r>
            <a:r>
              <a:rPr lang="en-US" sz="1800" dirty="0"/>
              <a:t> so as to minimize the </a:t>
            </a:r>
            <a:r>
              <a:rPr lang="en-US" sz="1800" dirty="0" smtClean="0"/>
              <a:t>time </a:t>
            </a:r>
            <a:r>
              <a:rPr lang="en-US" sz="1800" i="1" dirty="0"/>
              <a:t>T</a:t>
            </a:r>
            <a:r>
              <a:rPr lang="en-US" sz="1800" dirty="0"/>
              <a:t> it takes to get from </a:t>
            </a:r>
            <a:r>
              <a:rPr lang="en-US" sz="1800" i="1" dirty="0"/>
              <a:t>A</a:t>
            </a:r>
            <a:r>
              <a:rPr lang="en-US" sz="1800" dirty="0"/>
              <a:t> to </a:t>
            </a:r>
            <a:r>
              <a:rPr lang="en-US" sz="1800" i="1" dirty="0"/>
              <a:t>B</a:t>
            </a:r>
            <a:r>
              <a:rPr lang="en-US" sz="1800" dirty="0"/>
              <a:t>?</a:t>
            </a:r>
            <a:endParaRPr sz="1800" dirty="0"/>
          </a:p>
        </p:txBody>
      </p:sp>
      <p:pic>
        <p:nvPicPr>
          <p:cNvPr id="75" name="pasted-image.tif"/>
          <p:cNvPicPr/>
          <p:nvPr/>
        </p:nvPicPr>
        <p:blipFill>
          <a:blip r:embed="rId3">
            <a:extLst/>
          </a:blip>
          <a:stretch>
            <a:fillRect/>
          </a:stretch>
        </p:blipFill>
        <p:spPr>
          <a:xfrm>
            <a:off x="1009454" y="3364078"/>
            <a:ext cx="3175001" cy="4787901"/>
          </a:xfrm>
          <a:prstGeom prst="rect">
            <a:avLst/>
          </a:prstGeom>
          <a:ln w="12700">
            <a:miter lim="400000"/>
          </a:ln>
        </p:spPr>
      </p:pic>
      <p:pic>
        <p:nvPicPr>
          <p:cNvPr id="2" name="Picture 1"/>
          <p:cNvPicPr>
            <a:picLocks noChangeAspect="1"/>
          </p:cNvPicPr>
          <p:nvPr/>
        </p:nvPicPr>
        <p:blipFill>
          <a:blip r:embed="rId4"/>
          <a:stretch>
            <a:fillRect/>
          </a:stretch>
        </p:blipFill>
        <p:spPr>
          <a:xfrm>
            <a:off x="6496050" y="5007401"/>
            <a:ext cx="3314700" cy="3314700"/>
          </a:xfrm>
          <a:prstGeom prst="rect">
            <a:avLst/>
          </a:prstGeom>
        </p:spPr>
      </p:pic>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kamara300.jpg"/>
          <p:cNvPicPr/>
          <p:nvPr/>
        </p:nvPicPr>
        <p:blipFill>
          <a:blip r:embed="rId2">
            <a:extLst/>
          </a:blip>
          <a:stretch>
            <a:fillRect/>
          </a:stretch>
        </p:blipFill>
        <p:spPr>
          <a:xfrm>
            <a:off x="2208882" y="2709333"/>
            <a:ext cx="7258148" cy="6048457"/>
          </a:xfrm>
          <a:prstGeom prst="rect">
            <a:avLst/>
          </a:prstGeom>
          <a:ln w="12700">
            <a:miter lim="400000"/>
          </a:ln>
        </p:spPr>
      </p:pic>
      <p:sp>
        <p:nvSpPr>
          <p:cNvPr id="81" name="Shape 81"/>
          <p:cNvSpPr/>
          <p:nvPr/>
        </p:nvSpPr>
        <p:spPr>
          <a:xfrm>
            <a:off x="7237094" y="4821976"/>
            <a:ext cx="5448698" cy="1276971"/>
          </a:xfrm>
          <a:custGeom>
            <a:avLst/>
            <a:gdLst/>
            <a:ahLst/>
            <a:cxnLst>
              <a:cxn ang="0">
                <a:pos x="wd2" y="hd2"/>
              </a:cxn>
              <a:cxn ang="5400000">
                <a:pos x="wd2" y="hd2"/>
              </a:cxn>
              <a:cxn ang="10800000">
                <a:pos x="wd2" y="hd2"/>
              </a:cxn>
              <a:cxn ang="16200000">
                <a:pos x="wd2" y="hd2"/>
              </a:cxn>
            </a:cxnLst>
            <a:rect l="0" t="0" r="r" b="b"/>
            <a:pathLst>
              <a:path w="21600" h="21600" extrusionOk="0">
                <a:moveTo>
                  <a:pt x="2800" y="0"/>
                </a:moveTo>
                <a:cubicBezTo>
                  <a:pt x="1254" y="0"/>
                  <a:pt x="0" y="3462"/>
                  <a:pt x="0" y="7733"/>
                </a:cubicBezTo>
                <a:lnTo>
                  <a:pt x="0" y="13867"/>
                </a:lnTo>
                <a:cubicBezTo>
                  <a:pt x="0" y="15553"/>
                  <a:pt x="197" y="17110"/>
                  <a:pt x="529" y="18381"/>
                </a:cubicBezTo>
                <a:lnTo>
                  <a:pt x="99" y="19593"/>
                </a:lnTo>
                <a:lnTo>
                  <a:pt x="1238" y="20284"/>
                </a:lnTo>
                <a:cubicBezTo>
                  <a:pt x="1685" y="21114"/>
                  <a:pt x="2222" y="21600"/>
                  <a:pt x="2800" y="21600"/>
                </a:cubicBezTo>
                <a:lnTo>
                  <a:pt x="18800" y="21600"/>
                </a:lnTo>
                <a:cubicBezTo>
                  <a:pt x="20346" y="21600"/>
                  <a:pt x="21600" y="18138"/>
                  <a:pt x="21600" y="13867"/>
                </a:cubicBezTo>
                <a:lnTo>
                  <a:pt x="21600" y="7733"/>
                </a:lnTo>
                <a:cubicBezTo>
                  <a:pt x="21600" y="3462"/>
                  <a:pt x="20346" y="0"/>
                  <a:pt x="18800" y="0"/>
                </a:cubicBezTo>
                <a:lnTo>
                  <a:pt x="2800" y="0"/>
                </a:lnTo>
                <a:close/>
              </a:path>
            </a:pathLst>
          </a:custGeom>
          <a:solidFill>
            <a:srgbClr val="FFFFFF"/>
          </a:solidFill>
          <a:ln w="25400">
            <a:solidFill>
              <a:srgbClr val="BBE0E3"/>
            </a:solidFill>
            <a:round/>
          </a:ln>
          <a:extLst>
            <a:ext uri="{C572A759-6A51-4108-AA02-DFA0A04FC94B}">
              <ma14:wrappingTextBoxFlag xmlns:ma14="http://schemas.microsoft.com/office/mac/drawingml/2011/main" val="1"/>
            </a:ext>
          </a:extLst>
        </p:spPr>
        <p:txBody>
          <a:bodyPr lIns="65023" tIns="65023" rIns="65023" bIns="65023"/>
          <a:lstStyle>
            <a:lvl1pPr algn="ctr">
              <a:defRPr sz="4000"/>
            </a:lvl1pPr>
          </a:lstStyle>
          <a:p>
            <a:pPr lvl="0">
              <a:defRPr sz="1800">
                <a:uFillTx/>
              </a:defRPr>
            </a:pPr>
            <a:r>
              <a:rPr sz="4000" dirty="0">
                <a:uFill>
                  <a:solidFill/>
                </a:uFill>
              </a:rPr>
              <a:t>It’s Unbelievable Jeff!!</a:t>
            </a:r>
          </a:p>
        </p:txBody>
      </p:sp>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dogs_playing_poker.jpg"/>
          <p:cNvPicPr/>
          <p:nvPr/>
        </p:nvPicPr>
        <p:blipFill>
          <a:blip r:embed="rId2">
            <a:extLst/>
          </a:blip>
          <a:stretch>
            <a:fillRect/>
          </a:stretch>
        </p:blipFill>
        <p:spPr>
          <a:xfrm>
            <a:off x="2188046" y="2232942"/>
            <a:ext cx="8628708" cy="6471532"/>
          </a:xfrm>
          <a:prstGeom prst="rect">
            <a:avLst/>
          </a:prstGeom>
          <a:ln w="12700">
            <a:miter lim="400000"/>
          </a:ln>
        </p:spPr>
      </p:pic>
      <p:sp>
        <p:nvSpPr>
          <p:cNvPr id="84" name="Shape 84"/>
          <p:cNvSpPr/>
          <p:nvPr/>
        </p:nvSpPr>
        <p:spPr>
          <a:xfrm>
            <a:off x="4226482" y="2387724"/>
            <a:ext cx="4477666" cy="93228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5600">
                <a:solidFill>
                  <a:srgbClr val="FFFFFF"/>
                </a:solidFill>
              </a:defRPr>
            </a:lvl1pPr>
          </a:lstStyle>
          <a:p>
            <a:pPr lvl="0">
              <a:defRPr sz="1800">
                <a:solidFill>
                  <a:srgbClr val="000000"/>
                </a:solidFill>
                <a:uFillTx/>
              </a:defRPr>
            </a:pPr>
            <a:r>
              <a:rPr sz="5600">
                <a:solidFill>
                  <a:srgbClr val="FFFFFF"/>
                </a:solidFill>
                <a:uFill>
                  <a:solidFill/>
                </a:uFill>
              </a:rPr>
              <a:t>Game Theory</a:t>
            </a:r>
          </a:p>
        </p:txBody>
      </p:sp>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3424" y="2656498"/>
            <a:ext cx="9293794" cy="6189812"/>
          </a:xfrm>
          <a:prstGeom prst="rect">
            <a:avLst/>
          </a:prstGeom>
        </p:spPr>
      </p:pic>
      <p:sp>
        <p:nvSpPr>
          <p:cNvPr id="3" name="TextBox 2"/>
          <p:cNvSpPr txBox="1"/>
          <p:nvPr/>
        </p:nvSpPr>
        <p:spPr>
          <a:xfrm>
            <a:off x="1823424" y="1980364"/>
            <a:ext cx="9293794" cy="50064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Bear .v. Seagull</a:t>
            </a:r>
            <a:endParaRPr kumimoji="0" lang="en-US" sz="24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7642" y="3215760"/>
            <a:ext cx="7406662" cy="4932952"/>
          </a:xfrm>
          <a:prstGeom prst="rect">
            <a:avLst/>
          </a:prstGeom>
        </p:spPr>
      </p:pic>
      <p:sp>
        <p:nvSpPr>
          <p:cNvPr id="3" name="TextBox 2"/>
          <p:cNvSpPr txBox="1"/>
          <p:nvPr/>
        </p:nvSpPr>
        <p:spPr>
          <a:xfrm>
            <a:off x="8522523" y="3215760"/>
            <a:ext cx="3868378" cy="16086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Payoff:</a:t>
            </a:r>
          </a:p>
          <a:p>
            <a:pPr marL="0" marR="0" indent="0" algn="l" defTabSz="914400" rtl="0" fontAlgn="auto" latinLnBrk="1" hangingPunct="0">
              <a:lnSpc>
                <a:spcPct val="100000"/>
              </a:lnSpc>
              <a:spcBef>
                <a:spcPts val="0"/>
              </a:spcBef>
              <a:spcAft>
                <a:spcPts val="0"/>
              </a:spcAft>
              <a:buClrTx/>
              <a:buSzTx/>
              <a:buFontTx/>
              <a:buNone/>
              <a:tabLst/>
            </a:pPr>
            <a:endParaRPr lang="en-US" dirty="0">
              <a:solidFill>
                <a:srgbClr val="000000"/>
              </a:solidFill>
              <a:uFill>
                <a:solidFill>
                  <a:srgbClr val="000000"/>
                </a:solidFill>
              </a:uFill>
            </a:endParaRPr>
          </a:p>
          <a:p>
            <a:pPr marL="0" marR="0" indent="0" algn="l" defTabSz="914400" rtl="0" fontAlgn="auto" latinLnBrk="1" hangingPunct="0">
              <a:lnSpc>
                <a:spcPct val="100000"/>
              </a:lnSpc>
              <a:spcBef>
                <a:spcPts val="0"/>
              </a:spcBef>
              <a:spcAft>
                <a:spcPts val="0"/>
              </a:spcAft>
              <a:buClrTx/>
              <a:buSzTx/>
              <a:buFontTx/>
              <a:buNone/>
              <a:tabLst/>
            </a:pPr>
            <a:r>
              <a:rPr lang="en-US" dirty="0" smtClean="0">
                <a:solidFill>
                  <a:srgbClr val="000000"/>
                </a:solidFill>
                <a:uFill>
                  <a:solidFill>
                    <a:srgbClr val="000000"/>
                  </a:solidFill>
                </a:uFill>
              </a:rPr>
              <a:t>Bear:  dinner</a:t>
            </a:r>
          </a:p>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Seagull:</a:t>
            </a:r>
            <a:r>
              <a:rPr kumimoji="0" lang="en-US" sz="2400" b="0" i="0" u="none" strike="noStrike" cap="none" spc="0" normalizeH="0" dirty="0" smtClean="0">
                <a:ln>
                  <a:noFill/>
                </a:ln>
                <a:solidFill>
                  <a:srgbClr val="000000"/>
                </a:solidFill>
                <a:effectLst/>
                <a:uFill>
                  <a:solidFill>
                    <a:srgbClr val="000000"/>
                  </a:solidFill>
                </a:uFill>
                <a:latin typeface="Arial"/>
                <a:ea typeface="Arial"/>
                <a:cs typeface="Arial"/>
                <a:sym typeface="Arial"/>
              </a:rPr>
              <a:t> dinner</a:t>
            </a:r>
            <a:endParaRPr kumimoji="0" lang="en-US" sz="24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
        <p:nvSpPr>
          <p:cNvPr id="5" name="TextBox 4"/>
          <p:cNvSpPr txBox="1"/>
          <p:nvPr/>
        </p:nvSpPr>
        <p:spPr>
          <a:xfrm>
            <a:off x="8522523" y="6654591"/>
            <a:ext cx="3868378" cy="16086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Cost:</a:t>
            </a:r>
          </a:p>
          <a:p>
            <a:pPr marL="0" marR="0" indent="0" algn="l" defTabSz="914400" rtl="0" fontAlgn="auto" latinLnBrk="1" hangingPunct="0">
              <a:lnSpc>
                <a:spcPct val="100000"/>
              </a:lnSpc>
              <a:spcBef>
                <a:spcPts val="0"/>
              </a:spcBef>
              <a:spcAft>
                <a:spcPts val="0"/>
              </a:spcAft>
              <a:buClrTx/>
              <a:buSzTx/>
              <a:buFontTx/>
              <a:buNone/>
              <a:tabLst/>
            </a:pPr>
            <a:endParaRPr lang="en-US" dirty="0">
              <a:solidFill>
                <a:srgbClr val="000000"/>
              </a:solidFill>
              <a:uFill>
                <a:solidFill>
                  <a:srgbClr val="000000"/>
                </a:solidFill>
              </a:uFill>
            </a:endParaRPr>
          </a:p>
          <a:p>
            <a:pPr marL="0" marR="0" indent="0" algn="l" defTabSz="914400" rtl="0" fontAlgn="auto" latinLnBrk="1" hangingPunct="0">
              <a:lnSpc>
                <a:spcPct val="100000"/>
              </a:lnSpc>
              <a:spcBef>
                <a:spcPts val="0"/>
              </a:spcBef>
              <a:spcAft>
                <a:spcPts val="0"/>
              </a:spcAft>
              <a:buClrTx/>
              <a:buSzTx/>
              <a:buFontTx/>
              <a:buNone/>
              <a:tabLst/>
            </a:pPr>
            <a:r>
              <a:rPr lang="en-US" dirty="0" smtClean="0">
                <a:solidFill>
                  <a:srgbClr val="000000"/>
                </a:solidFill>
                <a:uFill>
                  <a:solidFill>
                    <a:srgbClr val="000000"/>
                  </a:solidFill>
                </a:uFill>
              </a:rPr>
              <a:t>Bear:  Inconvenience</a:t>
            </a:r>
          </a:p>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Seagull:</a:t>
            </a:r>
            <a:r>
              <a:rPr kumimoji="0" lang="en-US" sz="2400" b="0" i="0" u="none" strike="noStrike" cap="none" spc="0" normalizeH="0" dirty="0" smtClean="0">
                <a:ln>
                  <a:noFill/>
                </a:ln>
                <a:solidFill>
                  <a:srgbClr val="000000"/>
                </a:solidFill>
                <a:effectLst/>
                <a:uFill>
                  <a:solidFill>
                    <a:srgbClr val="000000"/>
                  </a:solidFill>
                </a:uFill>
                <a:latin typeface="Arial"/>
                <a:ea typeface="Arial"/>
                <a:cs typeface="Arial"/>
                <a:sym typeface="Arial"/>
              </a:rPr>
              <a:t> Death</a:t>
            </a:r>
            <a:endParaRPr kumimoji="0" lang="en-US" sz="24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3146364427"/>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cersei.jpg"/>
          <p:cNvPicPr/>
          <p:nvPr/>
        </p:nvPicPr>
        <p:blipFill>
          <a:blip r:embed="rId2">
            <a:extLst/>
          </a:blip>
          <a:stretch>
            <a:fillRect/>
          </a:stretch>
        </p:blipFill>
        <p:spPr>
          <a:xfrm>
            <a:off x="663366" y="1969172"/>
            <a:ext cx="9710296" cy="6682530"/>
          </a:xfrm>
          <a:prstGeom prst="rect">
            <a:avLst/>
          </a:prstGeom>
          <a:ln w="12700">
            <a:miter lim="400000"/>
          </a:ln>
        </p:spPr>
      </p:pic>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asted-image.tif"/>
          <p:cNvPicPr/>
          <p:nvPr/>
        </p:nvPicPr>
        <p:blipFill>
          <a:blip r:embed="rId3">
            <a:extLst/>
          </a:blip>
          <a:stretch>
            <a:fillRect/>
          </a:stretch>
        </p:blipFill>
        <p:spPr>
          <a:xfrm>
            <a:off x="812801" y="3110966"/>
            <a:ext cx="7949310" cy="5138159"/>
          </a:xfrm>
          <a:prstGeom prst="rect">
            <a:avLst/>
          </a:prstGeom>
          <a:ln w="12700">
            <a:miter lim="400000"/>
          </a:ln>
        </p:spPr>
      </p:pic>
      <p:sp>
        <p:nvSpPr>
          <p:cNvPr id="93" name="Shape 93"/>
          <p:cNvSpPr/>
          <p:nvPr/>
        </p:nvSpPr>
        <p:spPr>
          <a:xfrm>
            <a:off x="8481420" y="9320107"/>
            <a:ext cx="4366388" cy="328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1400">
                <a:solidFill>
                  <a:srgbClr val="3266BB"/>
                </a:solidFill>
                <a:uFillTx/>
                <a:latin typeface="Helvetica Neue"/>
                <a:ea typeface="Helvetica Neue"/>
                <a:cs typeface="Helvetica Neue"/>
                <a:sym typeface="Helvetica Neue"/>
                <a:hlinkClick r:id="rId4"/>
              </a:defRPr>
            </a:lvl1pPr>
          </a:lstStyle>
          <a:p>
            <a:pPr lvl="0">
              <a:defRPr sz="1800">
                <a:solidFill>
                  <a:srgbClr val="000000"/>
                </a:solidFill>
              </a:defRPr>
            </a:pPr>
            <a:r>
              <a:rPr sz="1400">
                <a:solidFill>
                  <a:srgbClr val="3266BB"/>
                </a:solidFill>
                <a:hlinkClick r:id="rId4"/>
              </a:rPr>
              <a:t>http://flickr.com/photos/23265522@N06/5638599313</a:t>
            </a:r>
          </a:p>
        </p:txBody>
      </p:sp>
      <p:sp>
        <p:nvSpPr>
          <p:cNvPr id="5" name="Title 1"/>
          <p:cNvSpPr txBox="1">
            <a:spLocks/>
          </p:cNvSpPr>
          <p:nvPr/>
        </p:nvSpPr>
        <p:spPr>
          <a:xfrm>
            <a:off x="975359" y="2059093"/>
            <a:ext cx="11054082" cy="758614"/>
          </a:xfrm>
          <a:prstGeom prst="rect">
            <a:avLst/>
          </a:prstGeom>
        </p:spPr>
        <p:txBody>
          <a:bodyPr/>
          <a:lstStyle>
            <a:lvl1pPr>
              <a:defRPr sz="3400">
                <a:solidFill>
                  <a:srgbClr val="006C45"/>
                </a:solidFill>
                <a:uFill>
                  <a:solidFill>
                    <a:srgbClr val="006C45"/>
                  </a:solidFill>
                </a:uFill>
                <a:latin typeface="Arial Bold"/>
                <a:ea typeface="Arial Bold"/>
                <a:cs typeface="Arial Bold"/>
                <a:sym typeface="Arial Bold"/>
              </a:defRPr>
            </a:lvl1pPr>
            <a:lvl2pPr>
              <a:defRPr sz="3400">
                <a:solidFill>
                  <a:srgbClr val="006C45"/>
                </a:solidFill>
                <a:uFill>
                  <a:solidFill>
                    <a:srgbClr val="006C45"/>
                  </a:solidFill>
                </a:uFill>
                <a:latin typeface="Arial Bold"/>
                <a:ea typeface="Arial Bold"/>
                <a:cs typeface="Arial Bold"/>
                <a:sym typeface="Arial Bold"/>
              </a:defRPr>
            </a:lvl2pPr>
            <a:lvl3pPr>
              <a:defRPr sz="3400">
                <a:solidFill>
                  <a:srgbClr val="006C45"/>
                </a:solidFill>
                <a:uFill>
                  <a:solidFill>
                    <a:srgbClr val="006C45"/>
                  </a:solidFill>
                </a:uFill>
                <a:latin typeface="Arial Bold"/>
                <a:ea typeface="Arial Bold"/>
                <a:cs typeface="Arial Bold"/>
                <a:sym typeface="Arial Bold"/>
              </a:defRPr>
            </a:lvl3pPr>
            <a:lvl4pPr>
              <a:defRPr sz="3400">
                <a:solidFill>
                  <a:srgbClr val="006C45"/>
                </a:solidFill>
                <a:uFill>
                  <a:solidFill>
                    <a:srgbClr val="006C45"/>
                  </a:solidFill>
                </a:uFill>
                <a:latin typeface="Arial Bold"/>
                <a:ea typeface="Arial Bold"/>
                <a:cs typeface="Arial Bold"/>
                <a:sym typeface="Arial Bold"/>
              </a:defRPr>
            </a:lvl4pPr>
            <a:lvl5pPr>
              <a:defRPr sz="3400">
                <a:solidFill>
                  <a:srgbClr val="006C45"/>
                </a:solidFill>
                <a:uFill>
                  <a:solidFill>
                    <a:srgbClr val="006C45"/>
                  </a:solidFill>
                </a:uFill>
                <a:latin typeface="Arial Bold"/>
                <a:ea typeface="Arial Bold"/>
                <a:cs typeface="Arial Bold"/>
                <a:sym typeface="Arial Bold"/>
              </a:defRPr>
            </a:lvl5pPr>
            <a:lvl6pPr indent="457039">
              <a:defRPr sz="3400">
                <a:solidFill>
                  <a:srgbClr val="006C45"/>
                </a:solidFill>
                <a:uFill>
                  <a:solidFill>
                    <a:srgbClr val="006C45"/>
                  </a:solidFill>
                </a:uFill>
                <a:latin typeface="Arial Bold"/>
                <a:ea typeface="Arial Bold"/>
                <a:cs typeface="Arial Bold"/>
                <a:sym typeface="Arial Bold"/>
              </a:defRPr>
            </a:lvl6pPr>
            <a:lvl7pPr indent="914076">
              <a:defRPr sz="3400">
                <a:solidFill>
                  <a:srgbClr val="006C45"/>
                </a:solidFill>
                <a:uFill>
                  <a:solidFill>
                    <a:srgbClr val="006C45"/>
                  </a:solidFill>
                </a:uFill>
                <a:latin typeface="Arial Bold"/>
                <a:ea typeface="Arial Bold"/>
                <a:cs typeface="Arial Bold"/>
                <a:sym typeface="Arial Bold"/>
              </a:defRPr>
            </a:lvl7pPr>
            <a:lvl8pPr indent="1371116">
              <a:defRPr sz="3400">
                <a:solidFill>
                  <a:srgbClr val="006C45"/>
                </a:solidFill>
                <a:uFill>
                  <a:solidFill>
                    <a:srgbClr val="006C45"/>
                  </a:solidFill>
                </a:uFill>
                <a:latin typeface="Arial Bold"/>
                <a:ea typeface="Arial Bold"/>
                <a:cs typeface="Arial Bold"/>
                <a:sym typeface="Arial Bold"/>
              </a:defRPr>
            </a:lvl8pPr>
            <a:lvl9pPr indent="1828155">
              <a:defRPr sz="3400">
                <a:solidFill>
                  <a:srgbClr val="006C45"/>
                </a:solidFill>
                <a:uFill>
                  <a:solidFill>
                    <a:srgbClr val="006C45"/>
                  </a:solidFill>
                </a:uFill>
                <a:latin typeface="Arial Bold"/>
                <a:ea typeface="Arial Bold"/>
                <a:cs typeface="Arial Bold"/>
                <a:sym typeface="Arial Bold"/>
              </a:defRPr>
            </a:lvl9pPr>
          </a:lstStyle>
          <a:p>
            <a:r>
              <a:rPr lang="en-US" dirty="0" smtClean="0"/>
              <a:t>But not all games are so asymmetric</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0133" y="4842802"/>
            <a:ext cx="5352021" cy="2308324"/>
          </a:xfrm>
          <a:prstGeom prst="rect">
            <a:avLst/>
          </a:prstGeom>
        </p:spPr>
        <p:txBody>
          <a:bodyPr wrap="square">
            <a:spAutoFit/>
          </a:bodyPr>
          <a:lstStyle/>
          <a:p>
            <a:r>
              <a:rPr lang="en-US" dirty="0" smtClean="0"/>
              <a:t>This </a:t>
            </a:r>
            <a:r>
              <a:rPr lang="en-US" dirty="0"/>
              <a:t>suggests that not only can lions tell when they are "outnumbered" but that they can do this on the basis of signals from different sensory modalities, suggesting that </a:t>
            </a:r>
            <a:r>
              <a:rPr lang="en-US" dirty="0" err="1"/>
              <a:t>numerosity</a:t>
            </a:r>
            <a:r>
              <a:rPr lang="en-US" dirty="0"/>
              <a:t> is a multisensory concept.</a:t>
            </a:r>
          </a:p>
        </p:txBody>
      </p:sp>
      <p:sp>
        <p:nvSpPr>
          <p:cNvPr id="3" name="Rectangle 2"/>
          <p:cNvSpPr/>
          <p:nvPr/>
        </p:nvSpPr>
        <p:spPr>
          <a:xfrm>
            <a:off x="230411" y="7941380"/>
            <a:ext cx="12431743" cy="830997"/>
          </a:xfrm>
          <a:prstGeom prst="rect">
            <a:avLst/>
          </a:prstGeom>
        </p:spPr>
        <p:txBody>
          <a:bodyPr wrap="square">
            <a:spAutoFit/>
          </a:bodyPr>
          <a:lstStyle/>
          <a:p>
            <a:r>
              <a:rPr lang="en-US" dirty="0" err="1"/>
              <a:t>McComb</a:t>
            </a:r>
            <a:r>
              <a:rPr lang="en-US" dirty="0"/>
              <a:t>, K.; Packer, C.; Pusey, A. (1994), "Roaring and numerical assessment in contests between groups of female lions, </a:t>
            </a:r>
            <a:r>
              <a:rPr lang="en-US" i="1" dirty="0" err="1"/>
              <a:t>Panthera</a:t>
            </a:r>
            <a:r>
              <a:rPr lang="en-US" i="1" dirty="0"/>
              <a:t> </a:t>
            </a:r>
            <a:r>
              <a:rPr lang="en-US" i="1" dirty="0" err="1"/>
              <a:t>leo</a:t>
            </a:r>
            <a:r>
              <a:rPr lang="en-US" dirty="0"/>
              <a:t>", </a:t>
            </a:r>
            <a:r>
              <a:rPr lang="en-US" i="1" dirty="0"/>
              <a:t>Animal Behavior</a:t>
            </a:r>
            <a:r>
              <a:rPr lang="en-US" dirty="0"/>
              <a:t> </a:t>
            </a:r>
            <a:r>
              <a:rPr lang="en-US" b="1" dirty="0"/>
              <a:t>47</a:t>
            </a:r>
            <a:r>
              <a:rPr lang="en-US" dirty="0"/>
              <a:t>: 379–387</a:t>
            </a:r>
          </a:p>
        </p:txBody>
      </p:sp>
      <p:pic>
        <p:nvPicPr>
          <p:cNvPr id="5" name="Picture 4"/>
          <p:cNvPicPr>
            <a:picLocks noChangeAspect="1"/>
          </p:cNvPicPr>
          <p:nvPr/>
        </p:nvPicPr>
        <p:blipFill>
          <a:blip r:embed="rId2"/>
          <a:stretch>
            <a:fillRect/>
          </a:stretch>
        </p:blipFill>
        <p:spPr>
          <a:xfrm>
            <a:off x="230411" y="2309818"/>
            <a:ext cx="6852928" cy="4737087"/>
          </a:xfrm>
          <a:prstGeom prst="rect">
            <a:avLst/>
          </a:prstGeom>
        </p:spPr>
      </p:pic>
      <p:sp>
        <p:nvSpPr>
          <p:cNvPr id="6" name="TextBox 5"/>
          <p:cNvSpPr txBox="1"/>
          <p:nvPr/>
        </p:nvSpPr>
        <p:spPr>
          <a:xfrm>
            <a:off x="7192405" y="1961723"/>
            <a:ext cx="5595335" cy="27166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Wild Lions on African Savannah</a:t>
            </a:r>
          </a:p>
          <a:p>
            <a:pPr marL="0" marR="0" indent="0" algn="l" defTabSz="914400" rtl="0" fontAlgn="auto" latinLnBrk="1" hangingPunct="0">
              <a:lnSpc>
                <a:spcPct val="100000"/>
              </a:lnSpc>
              <a:spcBef>
                <a:spcPts val="0"/>
              </a:spcBef>
              <a:spcAft>
                <a:spcPts val="0"/>
              </a:spcAft>
              <a:buClrTx/>
              <a:buSzTx/>
              <a:buFontTx/>
              <a:buNone/>
              <a:tabLst/>
            </a:pPr>
            <a:endParaRPr lang="en-US" dirty="0">
              <a:solidFill>
                <a:srgbClr val="000000"/>
              </a:solidFill>
              <a:uFill>
                <a:solidFill>
                  <a:srgbClr val="000000"/>
                </a:solidFill>
              </a:uFill>
            </a:endParaRPr>
          </a:p>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If</a:t>
            </a:r>
            <a:r>
              <a:rPr kumimoji="0" lang="en-US" sz="2400" b="0" i="0" u="none" strike="noStrike" cap="none" spc="0" normalizeH="0" dirty="0" smtClean="0">
                <a:ln>
                  <a:noFill/>
                </a:ln>
                <a:solidFill>
                  <a:srgbClr val="000000"/>
                </a:solidFill>
                <a:effectLst/>
                <a:uFill>
                  <a:solidFill>
                    <a:srgbClr val="000000"/>
                  </a:solidFill>
                </a:uFill>
                <a:latin typeface="Arial"/>
                <a:ea typeface="Arial"/>
                <a:cs typeface="Arial"/>
                <a:sym typeface="Arial"/>
              </a:rPr>
              <a:t> a single lion call is heard by a pride 2 or 3 females will go and investigate,</a:t>
            </a:r>
          </a:p>
          <a:p>
            <a:pPr marL="0" marR="0" indent="0" algn="l" defTabSz="914400" rtl="0" fontAlgn="auto" latinLnBrk="1" hangingPunct="0">
              <a:lnSpc>
                <a:spcPct val="100000"/>
              </a:lnSpc>
              <a:spcBef>
                <a:spcPts val="0"/>
              </a:spcBef>
              <a:spcAft>
                <a:spcPts val="0"/>
              </a:spcAft>
              <a:buClrTx/>
              <a:buSzTx/>
              <a:buFontTx/>
              <a:buNone/>
              <a:tabLst/>
            </a:pPr>
            <a:r>
              <a:rPr lang="en-US" baseline="0" dirty="0" smtClean="0">
                <a:solidFill>
                  <a:srgbClr val="000000"/>
                </a:solidFill>
                <a:uFill>
                  <a:solidFill>
                    <a:srgbClr val="000000"/>
                  </a:solidFill>
                </a:uFill>
              </a:rPr>
              <a:t>… but if 2 different</a:t>
            </a:r>
            <a:r>
              <a:rPr lang="en-US" dirty="0" smtClean="0">
                <a:solidFill>
                  <a:srgbClr val="000000"/>
                </a:solidFill>
                <a:uFill>
                  <a:solidFill>
                    <a:srgbClr val="000000"/>
                  </a:solidFill>
                </a:uFill>
              </a:rPr>
              <a:t> calls are heard 4 </a:t>
            </a:r>
          </a:p>
          <a:p>
            <a:pPr marL="0" marR="0" indent="0" algn="l" defTabSz="914400" rtl="0" fontAlgn="auto" latinLnBrk="1" hangingPunct="0">
              <a:lnSpc>
                <a:spcPct val="100000"/>
              </a:lnSpc>
              <a:spcBef>
                <a:spcPts val="0"/>
              </a:spcBef>
              <a:spcAft>
                <a:spcPts val="0"/>
              </a:spcAft>
              <a:buClrTx/>
              <a:buSzTx/>
              <a:buFontTx/>
              <a:buNone/>
              <a:tabLst/>
            </a:pPr>
            <a:r>
              <a:rPr lang="en-US" dirty="0" smtClean="0">
                <a:solidFill>
                  <a:srgbClr val="000000"/>
                </a:solidFill>
                <a:uFill>
                  <a:solidFill>
                    <a:srgbClr val="000000"/>
                  </a:solidFill>
                </a:uFill>
              </a:rPr>
              <a:t>lionesses will go to maintain the </a:t>
            </a:r>
          </a:p>
          <a:p>
            <a:pPr marL="0" marR="0" indent="0" algn="l" defTabSz="914400" rtl="0" fontAlgn="auto" latinLnBrk="1" hangingPunct="0">
              <a:lnSpc>
                <a:spcPct val="100000"/>
              </a:lnSpc>
              <a:spcBef>
                <a:spcPts val="0"/>
              </a:spcBef>
              <a:spcAft>
                <a:spcPts val="0"/>
              </a:spcAft>
              <a:buClrTx/>
              <a:buSzTx/>
              <a:buFontTx/>
              <a:buNone/>
              <a:tabLst/>
            </a:pPr>
            <a:r>
              <a:rPr lang="en-US" dirty="0" smtClean="0">
                <a:solidFill>
                  <a:srgbClr val="000000"/>
                </a:solidFill>
                <a:uFill>
                  <a:solidFill>
                    <a:srgbClr val="000000"/>
                  </a:solidFill>
                </a:uFill>
              </a:rPr>
              <a:t>advantage!</a:t>
            </a:r>
            <a:endParaRPr kumimoji="0" lang="en-US" sz="24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2306251635"/>
      </p:ext>
    </p:extLst>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75359" y="2059093"/>
            <a:ext cx="11054082" cy="3624874"/>
          </a:xfrm>
          <a:prstGeom prst="rect">
            <a:avLst/>
          </a:prstGeom>
        </p:spPr>
        <p:txBody>
          <a:bodyPr/>
          <a:lstStyle>
            <a:lvl1pPr>
              <a:defRPr sz="3400">
                <a:solidFill>
                  <a:srgbClr val="006C45"/>
                </a:solidFill>
                <a:uFill>
                  <a:solidFill>
                    <a:srgbClr val="006C45"/>
                  </a:solidFill>
                </a:uFill>
                <a:latin typeface="Arial Bold"/>
                <a:ea typeface="Arial Bold"/>
                <a:cs typeface="Arial Bold"/>
                <a:sym typeface="Arial Bold"/>
              </a:defRPr>
            </a:lvl1pPr>
            <a:lvl2pPr>
              <a:defRPr sz="3400">
                <a:solidFill>
                  <a:srgbClr val="006C45"/>
                </a:solidFill>
                <a:uFill>
                  <a:solidFill>
                    <a:srgbClr val="006C45"/>
                  </a:solidFill>
                </a:uFill>
                <a:latin typeface="Arial Bold"/>
                <a:ea typeface="Arial Bold"/>
                <a:cs typeface="Arial Bold"/>
                <a:sym typeface="Arial Bold"/>
              </a:defRPr>
            </a:lvl2pPr>
            <a:lvl3pPr>
              <a:defRPr sz="3400">
                <a:solidFill>
                  <a:srgbClr val="006C45"/>
                </a:solidFill>
                <a:uFill>
                  <a:solidFill>
                    <a:srgbClr val="006C45"/>
                  </a:solidFill>
                </a:uFill>
                <a:latin typeface="Arial Bold"/>
                <a:ea typeface="Arial Bold"/>
                <a:cs typeface="Arial Bold"/>
                <a:sym typeface="Arial Bold"/>
              </a:defRPr>
            </a:lvl3pPr>
            <a:lvl4pPr>
              <a:defRPr sz="3400">
                <a:solidFill>
                  <a:srgbClr val="006C45"/>
                </a:solidFill>
                <a:uFill>
                  <a:solidFill>
                    <a:srgbClr val="006C45"/>
                  </a:solidFill>
                </a:uFill>
                <a:latin typeface="Arial Bold"/>
                <a:ea typeface="Arial Bold"/>
                <a:cs typeface="Arial Bold"/>
                <a:sym typeface="Arial Bold"/>
              </a:defRPr>
            </a:lvl4pPr>
            <a:lvl5pPr>
              <a:defRPr sz="3400">
                <a:solidFill>
                  <a:srgbClr val="006C45"/>
                </a:solidFill>
                <a:uFill>
                  <a:solidFill>
                    <a:srgbClr val="006C45"/>
                  </a:solidFill>
                </a:uFill>
                <a:latin typeface="Arial Bold"/>
                <a:ea typeface="Arial Bold"/>
                <a:cs typeface="Arial Bold"/>
                <a:sym typeface="Arial Bold"/>
              </a:defRPr>
            </a:lvl5pPr>
            <a:lvl6pPr indent="457039">
              <a:defRPr sz="3400">
                <a:solidFill>
                  <a:srgbClr val="006C45"/>
                </a:solidFill>
                <a:uFill>
                  <a:solidFill>
                    <a:srgbClr val="006C45"/>
                  </a:solidFill>
                </a:uFill>
                <a:latin typeface="Arial Bold"/>
                <a:ea typeface="Arial Bold"/>
                <a:cs typeface="Arial Bold"/>
                <a:sym typeface="Arial Bold"/>
              </a:defRPr>
            </a:lvl6pPr>
            <a:lvl7pPr indent="914076">
              <a:defRPr sz="3400">
                <a:solidFill>
                  <a:srgbClr val="006C45"/>
                </a:solidFill>
                <a:uFill>
                  <a:solidFill>
                    <a:srgbClr val="006C45"/>
                  </a:solidFill>
                </a:uFill>
                <a:latin typeface="Arial Bold"/>
                <a:ea typeface="Arial Bold"/>
                <a:cs typeface="Arial Bold"/>
                <a:sym typeface="Arial Bold"/>
              </a:defRPr>
            </a:lvl7pPr>
            <a:lvl8pPr indent="1371116">
              <a:defRPr sz="3400">
                <a:solidFill>
                  <a:srgbClr val="006C45"/>
                </a:solidFill>
                <a:uFill>
                  <a:solidFill>
                    <a:srgbClr val="006C45"/>
                  </a:solidFill>
                </a:uFill>
                <a:latin typeface="Arial Bold"/>
                <a:ea typeface="Arial Bold"/>
                <a:cs typeface="Arial Bold"/>
                <a:sym typeface="Arial Bold"/>
              </a:defRPr>
            </a:lvl8pPr>
            <a:lvl9pPr indent="1828155">
              <a:defRPr sz="3400">
                <a:solidFill>
                  <a:srgbClr val="006C45"/>
                </a:solidFill>
                <a:uFill>
                  <a:solidFill>
                    <a:srgbClr val="006C45"/>
                  </a:solidFill>
                </a:uFill>
                <a:latin typeface="Arial Bold"/>
                <a:ea typeface="Arial Bold"/>
                <a:cs typeface="Arial Bold"/>
                <a:sym typeface="Arial Bold"/>
              </a:defRPr>
            </a:lvl9pPr>
          </a:lstStyle>
          <a:p>
            <a:r>
              <a:rPr lang="en-US" dirty="0" smtClean="0"/>
              <a:t>Animals can [sometimes] do [some] mathematics...</a:t>
            </a:r>
          </a:p>
          <a:p>
            <a:endParaRPr lang="en-US" dirty="0"/>
          </a:p>
          <a:p>
            <a:endParaRPr lang="en-US" dirty="0" smtClean="0"/>
          </a:p>
          <a:p>
            <a:r>
              <a:rPr lang="en-US" dirty="0" smtClean="0"/>
              <a:t>         … </a:t>
            </a:r>
            <a:r>
              <a:rPr lang="en-US" sz="9600" dirty="0" smtClean="0"/>
              <a:t>BUT</a:t>
            </a:r>
            <a:r>
              <a:rPr lang="en-US" dirty="0" smtClean="0"/>
              <a:t>…</a:t>
            </a:r>
          </a:p>
          <a:p>
            <a:endParaRPr lang="en-US" dirty="0"/>
          </a:p>
          <a:p>
            <a:endParaRPr lang="en-US" dirty="0" smtClean="0"/>
          </a:p>
          <a:p>
            <a:endParaRPr lang="en-US" dirty="0"/>
          </a:p>
          <a:p>
            <a:endParaRPr lang="en-US" dirty="0"/>
          </a:p>
          <a:p>
            <a:endParaRPr lang="en-US" dirty="0" smtClean="0"/>
          </a:p>
          <a:p>
            <a:r>
              <a:rPr lang="en-US" dirty="0"/>
              <a:t>https://</a:t>
            </a:r>
            <a:r>
              <a:rPr lang="en-US" dirty="0" err="1"/>
              <a:t>www.youtube.com</a:t>
            </a:r>
            <a:r>
              <a:rPr lang="en-US" dirty="0"/>
              <a:t>/</a:t>
            </a:r>
            <a:r>
              <a:rPr lang="en-US" dirty="0" err="1"/>
              <a:t>watch?v</a:t>
            </a:r>
            <a:r>
              <a:rPr lang="en-US" dirty="0"/>
              <a:t>=cAWaCtxH4ac</a:t>
            </a:r>
          </a:p>
        </p:txBody>
      </p:sp>
    </p:spTree>
    <p:extLst>
      <p:ext uri="{BB962C8B-B14F-4D97-AF65-F5344CB8AC3E}">
        <p14:creationId xmlns:p14="http://schemas.microsoft.com/office/powerpoint/2010/main" val="4098444264"/>
      </p:ext>
    </p:extLst>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xfrm>
            <a:off x="3502894" y="3993574"/>
            <a:ext cx="5192390" cy="758615"/>
          </a:xfrm>
          <a:prstGeom prst="rect">
            <a:avLst/>
          </a:prstGeom>
        </p:spPr>
        <p:txBody>
          <a:bodyPr/>
          <a:lstStyle/>
          <a:p>
            <a:pPr lvl="0">
              <a:defRPr sz="1800">
                <a:solidFill>
                  <a:srgbClr val="000000"/>
                </a:solidFill>
                <a:uFillTx/>
              </a:defRPr>
            </a:pPr>
            <a:r>
              <a:rPr sz="3400" dirty="0">
                <a:solidFill>
                  <a:srgbClr val="006C45"/>
                </a:solidFill>
                <a:uFill>
                  <a:solidFill>
                    <a:srgbClr val="006C45"/>
                  </a:solidFill>
                </a:uFill>
              </a:rPr>
              <a:t>Animals are intelligent !</a:t>
            </a:r>
          </a:p>
        </p:txBody>
      </p:sp>
      <p:sp>
        <p:nvSpPr>
          <p:cNvPr id="49" name="Shape 49"/>
          <p:cNvSpPr/>
          <p:nvPr/>
        </p:nvSpPr>
        <p:spPr>
          <a:xfrm>
            <a:off x="2845640" y="5660616"/>
            <a:ext cx="7313520" cy="75861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3400">
                <a:solidFill>
                  <a:srgbClr val="006C45"/>
                </a:solidFill>
                <a:uFill>
                  <a:solidFill>
                    <a:srgbClr val="006C45"/>
                  </a:solidFill>
                </a:uFill>
                <a:latin typeface="Arial Bold"/>
                <a:ea typeface="Arial Bold"/>
                <a:cs typeface="Arial Bold"/>
                <a:sym typeface="Arial Bold"/>
              </a:defRPr>
            </a:lvl1pPr>
          </a:lstStyle>
          <a:p>
            <a:pPr lvl="0">
              <a:defRPr sz="1800">
                <a:solidFill>
                  <a:srgbClr val="000000"/>
                </a:solidFill>
                <a:uFillTx/>
              </a:defRPr>
            </a:pPr>
            <a:r>
              <a:rPr sz="3400">
                <a:solidFill>
                  <a:srgbClr val="006C45"/>
                </a:solidFill>
                <a:uFill>
                  <a:solidFill>
                    <a:srgbClr val="006C45"/>
                  </a:solidFill>
                </a:uFill>
              </a:rPr>
              <a:t>             … but can they do maths?</a:t>
            </a:r>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975360" y="5797973"/>
            <a:ext cx="11054081" cy="758614"/>
          </a:xfrm>
          <a:prstGeom prst="rect">
            <a:avLst/>
          </a:prstGeom>
        </p:spPr>
        <p:txBody>
          <a:bodyPr/>
          <a:lstStyle/>
          <a:p>
            <a:pPr lvl="0">
              <a:defRPr sz="1800">
                <a:solidFill>
                  <a:srgbClr val="000000"/>
                </a:solidFill>
                <a:uFillTx/>
              </a:defRPr>
            </a:pPr>
            <a:r>
              <a:rPr sz="3400" dirty="0">
                <a:solidFill>
                  <a:srgbClr val="006C45"/>
                </a:solidFill>
                <a:uFill>
                  <a:solidFill>
                    <a:srgbClr val="006C45"/>
                  </a:solidFill>
                </a:uFill>
              </a:rPr>
              <a:t>… and it was delicious … </a:t>
            </a:r>
          </a:p>
        </p:txBody>
      </p:sp>
      <p:graphicFrame>
        <p:nvGraphicFramePr>
          <p:cNvPr id="2" name="Object 1"/>
          <p:cNvGraphicFramePr>
            <a:graphicFrameLocks noChangeAspect="1"/>
          </p:cNvGraphicFramePr>
          <p:nvPr>
            <p:extLst>
              <p:ext uri="{D42A27DB-BD31-4B8C-83A1-F6EECF244321}">
                <p14:modId xmlns:p14="http://schemas.microsoft.com/office/powerpoint/2010/main" val="52213794"/>
              </p:ext>
            </p:extLst>
          </p:nvPr>
        </p:nvGraphicFramePr>
        <p:xfrm>
          <a:off x="1100526" y="3795828"/>
          <a:ext cx="10596563" cy="974725"/>
        </p:xfrm>
        <a:graphic>
          <a:graphicData uri="http://schemas.openxmlformats.org/presentationml/2006/ole">
            <mc:AlternateContent xmlns:mc="http://schemas.openxmlformats.org/markup-compatibility/2006">
              <mc:Choice xmlns:v="urn:schemas-microsoft-com:vml" Requires="v">
                <p:oleObj spid="_x0000_s1059" name="Equation" r:id="rId4" imgW="2349500" imgH="215900" progId="Equation.DSMT4">
                  <p:embed/>
                </p:oleObj>
              </mc:Choice>
              <mc:Fallback>
                <p:oleObj name="Equation" r:id="rId4" imgW="2349500" imgH="215900" progId="Equation.DSMT4">
                  <p:embed/>
                  <p:pic>
                    <p:nvPicPr>
                      <p:cNvPr id="0" name=""/>
                      <p:cNvPicPr/>
                      <p:nvPr/>
                    </p:nvPicPr>
                    <p:blipFill>
                      <a:blip r:embed="rId5"/>
                      <a:stretch>
                        <a:fillRect/>
                      </a:stretch>
                    </p:blipFill>
                    <p:spPr>
                      <a:xfrm>
                        <a:off x="1100526" y="3795828"/>
                        <a:ext cx="10596563" cy="974725"/>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975360" y="5797973"/>
            <a:ext cx="11054081" cy="758614"/>
          </a:xfrm>
          <a:prstGeom prst="rect">
            <a:avLst/>
          </a:prstGeom>
        </p:spPr>
        <p:txBody>
          <a:bodyPr/>
          <a:lstStyle/>
          <a:p>
            <a:pPr lvl="0">
              <a:defRPr sz="1800">
                <a:solidFill>
                  <a:srgbClr val="000000"/>
                </a:solidFill>
                <a:uFillTx/>
              </a:defRPr>
            </a:pPr>
            <a:r>
              <a:rPr sz="3400" dirty="0">
                <a:solidFill>
                  <a:srgbClr val="006C45"/>
                </a:solidFill>
                <a:uFill>
                  <a:solidFill>
                    <a:srgbClr val="006C45"/>
                  </a:solidFill>
                </a:uFill>
              </a:rPr>
              <a:t>… and it was delicious … </a:t>
            </a:r>
          </a:p>
        </p:txBody>
      </p:sp>
      <p:graphicFrame>
        <p:nvGraphicFramePr>
          <p:cNvPr id="2" name="Object 1"/>
          <p:cNvGraphicFramePr>
            <a:graphicFrameLocks noChangeAspect="1"/>
          </p:cNvGraphicFramePr>
          <p:nvPr>
            <p:extLst>
              <p:ext uri="{D42A27DB-BD31-4B8C-83A1-F6EECF244321}">
                <p14:modId xmlns:p14="http://schemas.microsoft.com/office/powerpoint/2010/main" val="1472185968"/>
              </p:ext>
            </p:extLst>
          </p:nvPr>
        </p:nvGraphicFramePr>
        <p:xfrm>
          <a:off x="1478056" y="3952791"/>
          <a:ext cx="10537825" cy="917575"/>
        </p:xfrm>
        <a:graphic>
          <a:graphicData uri="http://schemas.openxmlformats.org/presentationml/2006/ole">
            <mc:AlternateContent xmlns:mc="http://schemas.openxmlformats.org/markup-compatibility/2006">
              <mc:Choice xmlns:v="urn:schemas-microsoft-com:vml" Requires="v">
                <p:oleObj spid="_x0000_s2079" name="Equation" r:id="rId3" imgW="2336800" imgH="203200" progId="Equation.DSMT4">
                  <p:embed/>
                </p:oleObj>
              </mc:Choice>
              <mc:Fallback>
                <p:oleObj name="Equation" r:id="rId3" imgW="2336800" imgH="203200" progId="Equation.DSMT4">
                  <p:embed/>
                  <p:pic>
                    <p:nvPicPr>
                      <p:cNvPr id="0" name=""/>
                      <p:cNvPicPr/>
                      <p:nvPr/>
                    </p:nvPicPr>
                    <p:blipFill>
                      <a:blip r:embed="rId4"/>
                      <a:stretch>
                        <a:fillRect/>
                      </a:stretch>
                    </p:blipFill>
                    <p:spPr>
                      <a:xfrm>
                        <a:off x="1478056" y="3952791"/>
                        <a:ext cx="10537825" cy="917575"/>
                      </a:xfrm>
                      <a:prstGeom prst="rect">
                        <a:avLst/>
                      </a:prstGeom>
                    </p:spPr>
                  </p:pic>
                </p:oleObj>
              </mc:Fallback>
            </mc:AlternateContent>
          </a:graphicData>
        </a:graphic>
      </p:graphicFrame>
    </p:spTree>
    <p:extLst>
      <p:ext uri="{BB962C8B-B14F-4D97-AF65-F5344CB8AC3E}">
        <p14:creationId xmlns:p14="http://schemas.microsoft.com/office/powerpoint/2010/main" val="260173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in Series.</a:t>
            </a:r>
            <a:endParaRPr lang="en-US" dirty="0"/>
          </a:p>
        </p:txBody>
      </p:sp>
      <p:sp>
        <p:nvSpPr>
          <p:cNvPr id="3" name="TextBox 2"/>
          <p:cNvSpPr txBox="1"/>
          <p:nvPr/>
        </p:nvSpPr>
        <p:spPr>
          <a:xfrm>
            <a:off x="2108966" y="4264378"/>
            <a:ext cx="9568745" cy="333219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4000" dirty="0" smtClean="0"/>
              <a:t>“Is </a:t>
            </a:r>
            <a:r>
              <a:rPr lang="en-US" sz="4000" dirty="0"/>
              <a:t>counting always as easy as 1 - 2 </a:t>
            </a:r>
            <a:r>
              <a:rPr lang="en-US" sz="4000" dirty="0" smtClean="0"/>
              <a:t>– </a:t>
            </a:r>
            <a:r>
              <a:rPr lang="en-US" sz="4000" dirty="0" smtClean="0"/>
              <a:t>3?”</a:t>
            </a:r>
            <a:endParaRPr lang="en-US" sz="4000" dirty="0" smtClean="0"/>
          </a:p>
          <a:p>
            <a:pPr marL="0" marR="0" indent="0" algn="l" defTabSz="9144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dirty="0">
              <a:ln>
                <a:noFill/>
              </a:ln>
              <a:solidFill>
                <a:srgbClr val="000000"/>
              </a:solidFill>
              <a:effectLst/>
              <a:uFill>
                <a:solidFill>
                  <a:srgbClr val="000000"/>
                </a:solidFill>
              </a:uFill>
              <a:sym typeface="Arial"/>
            </a:endParaRPr>
          </a:p>
          <a:p>
            <a:pPr marL="0" marR="0" indent="0" algn="l" defTabSz="914400" rtl="0" fontAlgn="auto" latinLnBrk="1" hangingPunct="0">
              <a:lnSpc>
                <a:spcPct val="100000"/>
              </a:lnSpc>
              <a:spcBef>
                <a:spcPts val="0"/>
              </a:spcBef>
              <a:spcAft>
                <a:spcPts val="0"/>
              </a:spcAft>
              <a:buClrTx/>
              <a:buSzTx/>
              <a:buFontTx/>
              <a:buNone/>
              <a:tabLst/>
            </a:pPr>
            <a:r>
              <a:rPr lang="en-US" sz="4000" dirty="0" smtClean="0">
                <a:solidFill>
                  <a:srgbClr val="000000"/>
                </a:solidFill>
                <a:uFill>
                  <a:solidFill>
                    <a:srgbClr val="000000"/>
                  </a:solidFill>
                </a:uFill>
              </a:rPr>
              <a:t>K </a:t>
            </a:r>
            <a:r>
              <a:rPr lang="en-US" sz="4000" dirty="0" err="1" smtClean="0">
                <a:solidFill>
                  <a:srgbClr val="000000"/>
                </a:solidFill>
                <a:uFill>
                  <a:solidFill>
                    <a:srgbClr val="000000"/>
                  </a:solidFill>
                </a:uFill>
              </a:rPr>
              <a:t>Howie</a:t>
            </a:r>
            <a:r>
              <a:rPr lang="en-US" sz="4000" dirty="0" smtClean="0">
                <a:solidFill>
                  <a:srgbClr val="000000"/>
                </a:solidFill>
                <a:uFill>
                  <a:solidFill>
                    <a:srgbClr val="000000"/>
                  </a:solidFill>
                </a:uFill>
              </a:rPr>
              <a:t>.</a:t>
            </a:r>
          </a:p>
          <a:p>
            <a:pPr marL="0" marR="0" indent="0" algn="l" defTabSz="9144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dirty="0">
              <a:ln>
                <a:noFill/>
              </a:ln>
              <a:solidFill>
                <a:srgbClr val="000000"/>
              </a:solidFill>
              <a:effectLst/>
              <a:uFill>
                <a:solidFill>
                  <a:srgbClr val="000000"/>
                </a:solidFill>
              </a:uFill>
              <a:sym typeface="Arial"/>
            </a:endParaRPr>
          </a:p>
          <a:p>
            <a:pPr marL="0" marR="0" indent="0" algn="l" defTabSz="914400" rtl="0" fontAlgn="auto" latinLnBrk="1" hangingPunct="0">
              <a:lnSpc>
                <a:spcPct val="100000"/>
              </a:lnSpc>
              <a:spcBef>
                <a:spcPts val="0"/>
              </a:spcBef>
              <a:spcAft>
                <a:spcPts val="0"/>
              </a:spcAft>
              <a:buClrTx/>
              <a:buSzTx/>
              <a:buFontTx/>
              <a:buNone/>
              <a:tabLst/>
            </a:pPr>
            <a:r>
              <a:rPr lang="en-US" sz="4000" dirty="0" smtClean="0">
                <a:solidFill>
                  <a:srgbClr val="000000"/>
                </a:solidFill>
                <a:uFill>
                  <a:solidFill>
                    <a:srgbClr val="000000"/>
                  </a:solidFill>
                </a:uFill>
              </a:rPr>
              <a:t>May 1</a:t>
            </a:r>
            <a:r>
              <a:rPr lang="en-US" sz="4000" baseline="30000" dirty="0" smtClean="0">
                <a:solidFill>
                  <a:srgbClr val="000000"/>
                </a:solidFill>
                <a:uFill>
                  <a:solidFill>
                    <a:srgbClr val="000000"/>
                  </a:solidFill>
                </a:uFill>
              </a:rPr>
              <a:t>st</a:t>
            </a:r>
            <a:endParaRPr kumimoji="0" lang="en-US" sz="4000" b="0" i="0" u="none" strike="noStrike" cap="none" spc="0" normalizeH="0" baseline="30000" dirty="0">
              <a:ln>
                <a:noFill/>
              </a:ln>
              <a:solidFill>
                <a:srgbClr val="000000"/>
              </a:solidFill>
              <a:effectLst/>
              <a:uFill>
                <a:solidFill>
                  <a:srgbClr val="000000"/>
                </a:solidFill>
              </a:uFill>
              <a:sym typeface="Arial"/>
            </a:endParaRPr>
          </a:p>
        </p:txBody>
      </p:sp>
    </p:spTree>
    <p:extLst>
      <p:ext uri="{BB962C8B-B14F-4D97-AF65-F5344CB8AC3E}">
        <p14:creationId xmlns:p14="http://schemas.microsoft.com/office/powerpoint/2010/main" val="4404770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asted-image.tif"/>
          <p:cNvPicPr/>
          <p:nvPr/>
        </p:nvPicPr>
        <p:blipFill>
          <a:blip r:embed="rId3">
            <a:extLst/>
          </a:blip>
          <a:stretch>
            <a:fillRect/>
          </a:stretch>
        </p:blipFill>
        <p:spPr>
          <a:xfrm>
            <a:off x="1087561" y="663371"/>
            <a:ext cx="7029184" cy="8426858"/>
          </a:xfrm>
          <a:prstGeom prst="rect">
            <a:avLst/>
          </a:prstGeom>
          <a:ln w="12700">
            <a:miter lim="400000"/>
          </a:ln>
        </p:spPr>
      </p:pic>
      <p:sp>
        <p:nvSpPr>
          <p:cNvPr id="52" name="Shape 52"/>
          <p:cNvSpPr/>
          <p:nvPr/>
        </p:nvSpPr>
        <p:spPr>
          <a:xfrm>
            <a:off x="5298984" y="9320107"/>
            <a:ext cx="7593643" cy="3397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1500" u="sng">
                <a:solidFill>
                  <a:srgbClr val="009999"/>
                </a:solidFill>
                <a:uFill>
                  <a:solidFill>
                    <a:srgbClr val="009999"/>
                  </a:solidFill>
                </a:uFill>
                <a:hlinkClick r:id="rId4"/>
              </a:defRPr>
            </a:lvl1pPr>
          </a:lstStyle>
          <a:p>
            <a:pPr lvl="0">
              <a:defRPr sz="1800" u="none">
                <a:solidFill>
                  <a:srgbClr val="000000"/>
                </a:solidFill>
                <a:uFillTx/>
              </a:defRPr>
            </a:pPr>
            <a:r>
              <a:rPr sz="1500" u="sng">
                <a:solidFill>
                  <a:srgbClr val="009999"/>
                </a:solidFill>
                <a:uFill>
                  <a:solidFill>
                    <a:srgbClr val="009999"/>
                  </a:solidFill>
                </a:uFill>
                <a:hlinkClick r:id="rId4"/>
              </a:rPr>
              <a:t>http://news.discovery.com/animals/whales-dolphins/dolphins-math-geniuses-120717.htm</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‘Flying Squirrels’</a:t>
            </a:r>
            <a:endParaRPr lang="en-US" dirty="0"/>
          </a:p>
        </p:txBody>
      </p:sp>
      <p:pic>
        <p:nvPicPr>
          <p:cNvPr id="3" name="Flying Squirrels-_ZgcBUx0Vw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5359" y="3319338"/>
            <a:ext cx="6096000" cy="4572000"/>
          </a:xfrm>
          <a:prstGeom prst="rect">
            <a:avLst/>
          </a:prstGeom>
        </p:spPr>
      </p:pic>
      <p:sp>
        <p:nvSpPr>
          <p:cNvPr id="4" name="TextBox 3"/>
          <p:cNvSpPr txBox="1"/>
          <p:nvPr/>
        </p:nvSpPr>
        <p:spPr>
          <a:xfrm>
            <a:off x="7779383" y="3306763"/>
            <a:ext cx="4250058" cy="16086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Do they use mathematics to</a:t>
            </a:r>
          </a:p>
          <a:p>
            <a:pPr marL="0" marR="0" indent="0" algn="l" defTabSz="914400" rtl="0" fontAlgn="auto" latinLnBrk="1" hangingPunct="0">
              <a:lnSpc>
                <a:spcPct val="100000"/>
              </a:lnSpc>
              <a:spcBef>
                <a:spcPts val="0"/>
              </a:spcBef>
              <a:spcAft>
                <a:spcPts val="0"/>
              </a:spcAft>
              <a:buClrTx/>
              <a:buSzTx/>
              <a:buFontTx/>
              <a:buNone/>
              <a:tabLst/>
            </a:pPr>
            <a:r>
              <a:rPr lang="en-US" dirty="0">
                <a:solidFill>
                  <a:srgbClr val="000000"/>
                </a:solidFill>
                <a:uFill>
                  <a:solidFill>
                    <a:srgbClr val="000000"/>
                  </a:solidFill>
                </a:uFill>
              </a:rPr>
              <a:t>s</a:t>
            </a: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olve the complicated </a:t>
            </a:r>
            <a:endPar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endParaRPr>
          </a:p>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equations </a:t>
            </a: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of motion to allow </a:t>
            </a:r>
            <a:endPar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endParaRPr>
          </a:p>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them </a:t>
            </a:r>
            <a:r>
              <a:rPr kumimoji="0" lang="en-US" sz="24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to glide to their target?</a:t>
            </a:r>
            <a:endParaRPr kumimoji="0" lang="en-US" sz="24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7364662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 it Like Carlos!</a:t>
            </a:r>
            <a:endParaRPr lang="en-US" dirty="0"/>
          </a:p>
        </p:txBody>
      </p:sp>
      <p:pic>
        <p:nvPicPr>
          <p:cNvPr id="3" name="Picture 2"/>
          <p:cNvPicPr>
            <a:picLocks noChangeAspect="1"/>
          </p:cNvPicPr>
          <p:nvPr/>
        </p:nvPicPr>
        <p:blipFill>
          <a:blip r:embed="rId5"/>
          <a:stretch>
            <a:fillRect/>
          </a:stretch>
        </p:blipFill>
        <p:spPr>
          <a:xfrm>
            <a:off x="5449156" y="5457615"/>
            <a:ext cx="7010400" cy="3213100"/>
          </a:xfrm>
          <a:prstGeom prst="rect">
            <a:avLst/>
          </a:prstGeom>
        </p:spPr>
      </p:pic>
      <p:pic>
        <p:nvPicPr>
          <p:cNvPr id="4" name="Robert Carlos Amazing Free Kick-wb5tc_nnMUw_trimm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38088" y="3329076"/>
            <a:ext cx="5973455" cy="4480091"/>
          </a:xfrm>
          <a:prstGeom prst="rect">
            <a:avLst/>
          </a:prstGeom>
        </p:spPr>
      </p:pic>
      <p:pic>
        <p:nvPicPr>
          <p:cNvPr id="5" name="Picture 4"/>
          <p:cNvPicPr>
            <a:picLocks noChangeAspect="1"/>
          </p:cNvPicPr>
          <p:nvPr/>
        </p:nvPicPr>
        <p:blipFill>
          <a:blip r:embed="rId7"/>
          <a:stretch>
            <a:fillRect/>
          </a:stretch>
        </p:blipFill>
        <p:spPr>
          <a:xfrm>
            <a:off x="7874668" y="2574036"/>
            <a:ext cx="4154773" cy="2393149"/>
          </a:xfrm>
          <a:prstGeom prst="rect">
            <a:avLst/>
          </a:prstGeom>
        </p:spPr>
      </p:pic>
      <p:sp>
        <p:nvSpPr>
          <p:cNvPr id="6" name="Rectangle 5"/>
          <p:cNvSpPr/>
          <p:nvPr/>
        </p:nvSpPr>
        <p:spPr>
          <a:xfrm>
            <a:off x="2225622" y="8910779"/>
            <a:ext cx="9254563" cy="338554"/>
          </a:xfrm>
          <a:prstGeom prst="rect">
            <a:avLst/>
          </a:prstGeom>
        </p:spPr>
        <p:txBody>
          <a:bodyPr wrap="square">
            <a:spAutoFit/>
          </a:bodyPr>
          <a:lstStyle/>
          <a:p>
            <a:r>
              <a:rPr lang="en-US" sz="1600" dirty="0"/>
              <a:t>http://</a:t>
            </a:r>
            <a:r>
              <a:rPr lang="en-US" sz="1600" dirty="0" err="1"/>
              <a:t>physics.wooster.edu</a:t>
            </a:r>
            <a:r>
              <a:rPr lang="en-US" sz="1600" dirty="0"/>
              <a:t>/</a:t>
            </a:r>
            <a:r>
              <a:rPr lang="en-US" sz="1600" dirty="0" err="1"/>
              <a:t>JrIS</a:t>
            </a:r>
            <a:r>
              <a:rPr lang="en-US" sz="1600" dirty="0"/>
              <a:t>/Files/</a:t>
            </a:r>
            <a:r>
              <a:rPr lang="en-US" sz="1600" dirty="0" err="1"/>
              <a:t>Ahmad_Web_Article.PDF</a:t>
            </a:r>
            <a:endParaRPr lang="en-US" sz="1600" dirty="0"/>
          </a:p>
        </p:txBody>
      </p:sp>
      <p:sp>
        <p:nvSpPr>
          <p:cNvPr id="7" name="Rectangle 6"/>
          <p:cNvSpPr/>
          <p:nvPr/>
        </p:nvSpPr>
        <p:spPr>
          <a:xfrm>
            <a:off x="2225622" y="9264721"/>
            <a:ext cx="12662154" cy="338554"/>
          </a:xfrm>
          <a:prstGeom prst="rect">
            <a:avLst/>
          </a:prstGeom>
        </p:spPr>
        <p:txBody>
          <a:bodyPr wrap="square">
            <a:spAutoFit/>
          </a:bodyPr>
          <a:lstStyle/>
          <a:p>
            <a:r>
              <a:rPr lang="en-US" sz="1600" dirty="0"/>
              <a:t>http://</a:t>
            </a:r>
            <a:r>
              <a:rPr lang="en-US" sz="1600" dirty="0" err="1"/>
              <a:t>www.abc.net.au</a:t>
            </a:r>
            <a:r>
              <a:rPr lang="en-US" sz="1600" dirty="0"/>
              <a:t>/</a:t>
            </a:r>
            <a:r>
              <a:rPr lang="en-US" sz="1600" dirty="0" err="1"/>
              <a:t>tv</a:t>
            </a:r>
            <a:r>
              <a:rPr lang="en-US" sz="1600" dirty="0"/>
              <a:t>/</a:t>
            </a:r>
            <a:r>
              <a:rPr lang="en-US" sz="1600" dirty="0" err="1"/>
              <a:t>sleekgeeks</a:t>
            </a:r>
            <a:r>
              <a:rPr lang="en-US" sz="1600" dirty="0"/>
              <a:t>/downloads/</a:t>
            </a:r>
            <a:r>
              <a:rPr lang="en-US" sz="1600" dirty="0" err="1"/>
              <a:t>superhuman_research_extra_Beckahm.pdf</a:t>
            </a:r>
            <a:endParaRPr lang="en-US" sz="1600" dirty="0"/>
          </a:p>
        </p:txBody>
      </p:sp>
    </p:spTree>
    <p:extLst>
      <p:ext uri="{BB962C8B-B14F-4D97-AF65-F5344CB8AC3E}">
        <p14:creationId xmlns:p14="http://schemas.microsoft.com/office/powerpoint/2010/main" val="31618580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doing mathematics mean?</a:t>
            </a:r>
            <a:endParaRPr lang="en-US" dirty="0"/>
          </a:p>
        </p:txBody>
      </p:sp>
      <p:sp>
        <p:nvSpPr>
          <p:cNvPr id="3" name="TextBox 2"/>
          <p:cNvSpPr txBox="1"/>
          <p:nvPr/>
        </p:nvSpPr>
        <p:spPr>
          <a:xfrm>
            <a:off x="1130219" y="3320622"/>
            <a:ext cx="6641493" cy="41939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914400" rtl="0" fontAlgn="auto" latinLnBrk="1" hangingPunct="0">
              <a:lnSpc>
                <a:spcPct val="100000"/>
              </a:lnSpc>
              <a:spcBef>
                <a:spcPts val="0"/>
              </a:spcBef>
              <a:spcAft>
                <a:spcPts val="0"/>
              </a:spcAft>
              <a:buClrTx/>
              <a:buSzTx/>
              <a:buFont typeface="Arial"/>
              <a:buChar char="•"/>
              <a:tabLst/>
            </a:pPr>
            <a:r>
              <a:rPr lang="en-US" dirty="0"/>
              <a:t>numerical </a:t>
            </a:r>
            <a:r>
              <a:rPr lang="en-US" dirty="0" smtClean="0"/>
              <a:t>reasoning</a:t>
            </a:r>
          </a:p>
          <a:p>
            <a:pPr lvl="2" indent="0" algn="l" rtl="0" latinLnBrk="1" hangingPunct="0"/>
            <a:r>
              <a:rPr lang="en-US" dirty="0" smtClean="0"/>
              <a:t>	Ability to </a:t>
            </a:r>
            <a:r>
              <a:rPr lang="en-US" dirty="0" err="1" smtClean="0"/>
              <a:t>recognise</a:t>
            </a:r>
            <a:r>
              <a:rPr lang="en-US" dirty="0" smtClean="0"/>
              <a:t> quantities of objects</a:t>
            </a:r>
            <a:endParaRPr lang="en-US" dirty="0"/>
          </a:p>
          <a:p>
            <a:pPr marL="342900" marR="0" indent="-342900" algn="l" defTabSz="914400" rtl="0" fontAlgn="auto" latinLnBrk="1" hangingPunct="0">
              <a:lnSpc>
                <a:spcPct val="100000"/>
              </a:lnSpc>
              <a:spcBef>
                <a:spcPts val="0"/>
              </a:spcBef>
              <a:spcAft>
                <a:spcPts val="0"/>
              </a:spcAft>
              <a:buClrTx/>
              <a:buSzTx/>
              <a:buFont typeface="Arial"/>
              <a:buChar char="•"/>
              <a:tabLst/>
            </a:pPr>
            <a:r>
              <a:rPr lang="en-US" dirty="0" smtClean="0"/>
              <a:t>quantitative reasoning</a:t>
            </a:r>
          </a:p>
          <a:p>
            <a:pPr lvl="3" indent="0" algn="l" rtl="0" latinLnBrk="1" hangingPunct="0"/>
            <a:r>
              <a:rPr lang="en-US" dirty="0" smtClean="0"/>
              <a:t>	Counting and understanding numbers</a:t>
            </a:r>
            <a:endParaRPr lang="en-US" dirty="0"/>
          </a:p>
          <a:p>
            <a:pPr marL="342900" marR="0" indent="-342900" algn="l" defTabSz="914400" rtl="0" fontAlgn="auto" latinLnBrk="1" hangingPunct="0">
              <a:lnSpc>
                <a:spcPct val="100000"/>
              </a:lnSpc>
              <a:spcBef>
                <a:spcPts val="0"/>
              </a:spcBef>
              <a:spcAft>
                <a:spcPts val="0"/>
              </a:spcAft>
              <a:buClrTx/>
              <a:buSzTx/>
              <a:buFont typeface="Arial"/>
              <a:buChar char="•"/>
              <a:tabLst/>
            </a:pPr>
            <a:r>
              <a:rPr lang="en-US" dirty="0" smtClean="0"/>
              <a:t>linguistic reasoning</a:t>
            </a:r>
            <a:endParaRPr lang="en-US" dirty="0"/>
          </a:p>
          <a:p>
            <a:pPr marL="342900" marR="0" indent="-342900" algn="l" defTabSz="914400" rtl="0" fontAlgn="auto" latinLnBrk="1" hangingPunct="0">
              <a:lnSpc>
                <a:spcPct val="100000"/>
              </a:lnSpc>
              <a:spcBef>
                <a:spcPts val="0"/>
              </a:spcBef>
              <a:spcAft>
                <a:spcPts val="0"/>
              </a:spcAft>
              <a:buClrTx/>
              <a:buSzTx/>
              <a:buFont typeface="Arial"/>
              <a:buChar char="•"/>
              <a:tabLst/>
            </a:pPr>
            <a:r>
              <a:rPr lang="en-US" dirty="0" smtClean="0"/>
              <a:t>symbolic reasoning</a:t>
            </a:r>
            <a:endParaRPr lang="en-US" dirty="0"/>
          </a:p>
          <a:p>
            <a:pPr marL="342900" marR="0" indent="-342900" algn="l" defTabSz="914400" rtl="0" fontAlgn="auto" latinLnBrk="1" hangingPunct="0">
              <a:lnSpc>
                <a:spcPct val="100000"/>
              </a:lnSpc>
              <a:spcBef>
                <a:spcPts val="0"/>
              </a:spcBef>
              <a:spcAft>
                <a:spcPts val="0"/>
              </a:spcAft>
              <a:buClrTx/>
              <a:buSzTx/>
              <a:buFont typeface="Arial"/>
              <a:buChar char="•"/>
              <a:tabLst/>
            </a:pPr>
            <a:r>
              <a:rPr lang="en-US" dirty="0" smtClean="0"/>
              <a:t>spatial reasoning</a:t>
            </a:r>
            <a:endParaRPr lang="en-US" dirty="0"/>
          </a:p>
          <a:p>
            <a:pPr marL="342900" marR="0" indent="-342900" algn="l" defTabSz="914400" rtl="0" fontAlgn="auto" latinLnBrk="1" hangingPunct="0">
              <a:lnSpc>
                <a:spcPct val="100000"/>
              </a:lnSpc>
              <a:spcBef>
                <a:spcPts val="0"/>
              </a:spcBef>
              <a:spcAft>
                <a:spcPts val="0"/>
              </a:spcAft>
              <a:buClrTx/>
              <a:buSzTx/>
              <a:buFont typeface="Arial"/>
              <a:buChar char="•"/>
              <a:tabLst/>
            </a:pPr>
            <a:r>
              <a:rPr lang="en-US" dirty="0" smtClean="0"/>
              <a:t>logical reasoning</a:t>
            </a:r>
            <a:endParaRPr lang="en-US" dirty="0"/>
          </a:p>
          <a:p>
            <a:pPr marL="342900" marR="0" indent="-342900" algn="l" defTabSz="914400" rtl="0" fontAlgn="auto" latinLnBrk="1" hangingPunct="0">
              <a:lnSpc>
                <a:spcPct val="100000"/>
              </a:lnSpc>
              <a:spcBef>
                <a:spcPts val="0"/>
              </a:spcBef>
              <a:spcAft>
                <a:spcPts val="0"/>
              </a:spcAft>
              <a:buClrTx/>
              <a:buSzTx/>
              <a:buFont typeface="Arial"/>
              <a:buChar char="•"/>
              <a:tabLst/>
            </a:pPr>
            <a:r>
              <a:rPr lang="en-US" dirty="0" smtClean="0"/>
              <a:t>diagrammatic reasoning</a:t>
            </a:r>
            <a:endParaRPr lang="en-US" dirty="0"/>
          </a:p>
          <a:p>
            <a:pPr marL="342900" marR="0" indent="-342900" algn="l" defTabSz="914400" rtl="0" fontAlgn="auto" latinLnBrk="1" hangingPunct="0">
              <a:lnSpc>
                <a:spcPct val="100000"/>
              </a:lnSpc>
              <a:spcBef>
                <a:spcPts val="0"/>
              </a:spcBef>
              <a:spcAft>
                <a:spcPts val="0"/>
              </a:spcAft>
              <a:buClrTx/>
              <a:buSzTx/>
              <a:buFont typeface="Arial"/>
              <a:buChar char="•"/>
              <a:tabLst/>
            </a:pPr>
            <a:r>
              <a:rPr lang="en-US" dirty="0" smtClean="0"/>
              <a:t>reasoning </a:t>
            </a:r>
            <a:r>
              <a:rPr lang="en-US" dirty="0"/>
              <a:t>about </a:t>
            </a:r>
            <a:r>
              <a:rPr lang="en-US" dirty="0" smtClean="0"/>
              <a:t>causality</a:t>
            </a:r>
            <a:endParaRPr lang="en-US" dirty="0"/>
          </a:p>
          <a:p>
            <a:pPr marL="342900" marR="0" indent="-342900" algn="l" defTabSz="914400" rtl="0" fontAlgn="auto" latinLnBrk="1" hangingPunct="0">
              <a:lnSpc>
                <a:spcPct val="100000"/>
              </a:lnSpc>
              <a:spcBef>
                <a:spcPts val="0"/>
              </a:spcBef>
              <a:spcAft>
                <a:spcPts val="0"/>
              </a:spcAft>
              <a:buClrTx/>
              <a:buSzTx/>
              <a:buFont typeface="Arial"/>
              <a:buChar char="•"/>
              <a:tabLst/>
            </a:pPr>
            <a:r>
              <a:rPr lang="en-US" dirty="0" smtClean="0"/>
              <a:t>the </a:t>
            </a:r>
            <a:r>
              <a:rPr lang="en-US" dirty="0"/>
              <a:t>ability to handle abstractions</a:t>
            </a:r>
            <a:endParaRPr kumimoji="0" lang="en-US" sz="24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3014104438"/>
      </p:ext>
    </p:extLst>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Chimpanzees share 98.77% of their DNA with us.</a:t>
            </a:r>
            <a:endParaRPr lang="en-US" dirty="0"/>
          </a:p>
        </p:txBody>
      </p:sp>
      <p:sp>
        <p:nvSpPr>
          <p:cNvPr id="3" name="TextBox 2"/>
          <p:cNvSpPr txBox="1"/>
          <p:nvPr/>
        </p:nvSpPr>
        <p:spPr>
          <a:xfrm>
            <a:off x="975359" y="3924518"/>
            <a:ext cx="11171256" cy="5622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
                  <a:solidFill>
                    <a:srgbClr val="000000"/>
                  </a:solidFill>
                </a:uFill>
                <a:latin typeface="Arial"/>
                <a:ea typeface="Arial"/>
                <a:cs typeface="Arial"/>
                <a:sym typeface="Arial"/>
              </a:rPr>
              <a:t>So it seems like a good place to start looking for mathematical ability.</a:t>
            </a:r>
            <a:endParaRPr kumimoji="0" lang="en-US" sz="28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999912433"/>
      </p:ext>
    </p:extLst>
  </p:cSld>
  <p:clrMapOvr>
    <a:masterClrMapping/>
  </p:clrMapOvr>
  <p:transition xmlns:p14="http://schemas.microsoft.com/office/powerpoint/2010/mai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508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Pr>
      <a:bodyPr rot="0" spcFirstLastPara="1" vertOverflow="overflow" horzOverflow="overflow" vert="horz" wrap="square" lIns="65023" tIns="65023" rIns="65023" bIns="65023"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round/>
        </a:ln>
        <a:effectLst>
          <a:outerShdw blurRad="50800" dist="254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65023" tIns="65023" rIns="65023" bIns="65023"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508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Pr>
      <a:bodyPr rot="0" spcFirstLastPara="1" vertOverflow="overflow" horzOverflow="overflow" vert="horz" wrap="square" lIns="65023" tIns="65023" rIns="65023" bIns="65023"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round/>
        </a:ln>
        <a:effectLst>
          <a:outerShdw blurRad="50800" dist="254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65023" tIns="65023" rIns="65023" bIns="65023"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777</TotalTime>
  <Words>2845</Words>
  <Application>Microsoft Macintosh PowerPoint</Application>
  <PresentationFormat>Custom</PresentationFormat>
  <Paragraphs>192</Paragraphs>
  <Slides>42</Slides>
  <Notes>15</Notes>
  <HiddenSlides>0</HiddenSlides>
  <MMClips>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Default</vt:lpstr>
      <vt:lpstr>Equation</vt:lpstr>
      <vt:lpstr>Can Animals do Maths?</vt:lpstr>
      <vt:lpstr>PowerPoint Presentation</vt:lpstr>
      <vt:lpstr>PowerPoint Presentation</vt:lpstr>
      <vt:lpstr>Animals are intelligent !</vt:lpstr>
      <vt:lpstr>PowerPoint Presentation</vt:lpstr>
      <vt:lpstr>‘Flying Squirrels’</vt:lpstr>
      <vt:lpstr>Bend it Like Carlos!</vt:lpstr>
      <vt:lpstr>What does doing mathematics mean?</vt:lpstr>
      <vt:lpstr>Chimpanzees share 98.77% of their DNA with us.</vt:lpstr>
      <vt:lpstr>Primate Research Institute, Kyoto University</vt:lpstr>
      <vt:lpstr>PowerPoint Presentation</vt:lpstr>
      <vt:lpstr>PowerPoint Presentation</vt:lpstr>
      <vt:lpstr>….. yeah, but can they count?</vt:lpstr>
      <vt:lpstr>Let’s try other species</vt:lpstr>
      <vt:lpstr>PowerPoint Presentation</vt:lpstr>
      <vt:lpstr>The ‘Clever Hans’ trick.</vt:lpstr>
      <vt:lpstr>PowerPoint Presentation</vt:lpstr>
      <vt:lpstr>But parrots can be trained to count</vt:lpstr>
      <vt:lpstr>But most species have an in-built mathematical ability</vt:lpstr>
      <vt:lpstr>Fish</vt:lpstr>
      <vt:lpstr>Lions…</vt:lpstr>
      <vt:lpstr>PowerPoint Presentation</vt:lpstr>
      <vt:lpstr>Baby Chicks…</vt:lpstr>
      <vt:lpstr>Ants…</vt:lpstr>
      <vt:lpstr>PowerPoint Presentation</vt:lpstr>
      <vt:lpstr>Math ability is being discovered in more and more species</vt:lpstr>
      <vt:lpstr>Even we are all born with some innate mathematical ability</vt:lpstr>
      <vt:lpstr>Numeracy Skills evolved some 28M years ago</vt:lpstr>
      <vt:lpstr>Calculus</vt:lpstr>
      <vt:lpstr>Introducing Prof. Tim Pennings and Elvis</vt:lpstr>
      <vt:lpstr>Common Calculus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and it was delicious … </vt:lpstr>
      <vt:lpstr>… and it was delicious … </vt:lpstr>
      <vt:lpstr>Next in Series.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Animals do Maths?</dc:title>
  <cp:lastModifiedBy>Anthony O'Hare</cp:lastModifiedBy>
  <cp:revision>49</cp:revision>
  <dcterms:modified xsi:type="dcterms:W3CDTF">2014-04-17T14:10:42Z</dcterms:modified>
</cp:coreProperties>
</file>